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2" r:id="rId1"/>
  </p:sldMasterIdLst>
  <p:notesMasterIdLst>
    <p:notesMasterId r:id="rId48"/>
  </p:notesMasterIdLst>
  <p:sldIdLst>
    <p:sldId id="293" r:id="rId2"/>
    <p:sldId id="258" r:id="rId3"/>
    <p:sldId id="307" r:id="rId4"/>
    <p:sldId id="260" r:id="rId5"/>
    <p:sldId id="317" r:id="rId6"/>
    <p:sldId id="296" r:id="rId7"/>
    <p:sldId id="294" r:id="rId8"/>
    <p:sldId id="319" r:id="rId9"/>
    <p:sldId id="262" r:id="rId10"/>
    <p:sldId id="306" r:id="rId11"/>
    <p:sldId id="318" r:id="rId12"/>
    <p:sldId id="308" r:id="rId13"/>
    <p:sldId id="320" r:id="rId14"/>
    <p:sldId id="309" r:id="rId15"/>
    <p:sldId id="310" r:id="rId16"/>
    <p:sldId id="313" r:id="rId17"/>
    <p:sldId id="268" r:id="rId18"/>
    <p:sldId id="269" r:id="rId19"/>
    <p:sldId id="270" r:id="rId20"/>
    <p:sldId id="311" r:id="rId21"/>
    <p:sldId id="314" r:id="rId22"/>
    <p:sldId id="295" r:id="rId23"/>
    <p:sldId id="312" r:id="rId24"/>
    <p:sldId id="315" r:id="rId25"/>
    <p:sldId id="321" r:id="rId26"/>
    <p:sldId id="276" r:id="rId27"/>
    <p:sldId id="322" r:id="rId28"/>
    <p:sldId id="278" r:id="rId29"/>
    <p:sldId id="316" r:id="rId30"/>
    <p:sldId id="279" r:id="rId31"/>
    <p:sldId id="280" r:id="rId32"/>
    <p:sldId id="305" r:id="rId33"/>
    <p:sldId id="282" r:id="rId34"/>
    <p:sldId id="301" r:id="rId35"/>
    <p:sldId id="284" r:id="rId36"/>
    <p:sldId id="300" r:id="rId37"/>
    <p:sldId id="323" r:id="rId38"/>
    <p:sldId id="302" r:id="rId39"/>
    <p:sldId id="303" r:id="rId40"/>
    <p:sldId id="304" r:id="rId41"/>
    <p:sldId id="288" r:id="rId42"/>
    <p:sldId id="325" r:id="rId43"/>
    <p:sldId id="326" r:id="rId44"/>
    <p:sldId id="327" r:id="rId45"/>
    <p:sldId id="291" r:id="rId46"/>
    <p:sldId id="328" r:id="rId47"/>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tr-TR"/>
          </a:p>
        </p:txBody>
      </p:sp>
      <p:sp>
        <p:nvSpPr>
          <p:cNvPr id="44035" name="AutoShape 2"/>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a:p>
        </p:txBody>
      </p:sp>
      <p:sp>
        <p:nvSpPr>
          <p:cNvPr id="44036" name="AutoShape 3"/>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a:p>
        </p:txBody>
      </p:sp>
      <p:sp>
        <p:nvSpPr>
          <p:cNvPr id="44037" name="AutoShape 4"/>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a:p>
        </p:txBody>
      </p:sp>
      <p:sp>
        <p:nvSpPr>
          <p:cNvPr id="44038" name="AutoShape 5"/>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a:p>
        </p:txBody>
      </p:sp>
      <p:sp>
        <p:nvSpPr>
          <p:cNvPr id="44039" name="Rectangle 6"/>
          <p:cNvSpPr>
            <a:spLocks noGrp="1" noRot="1" noChangeAspect="1" noChangeArrowheads="1"/>
          </p:cNvSpPr>
          <p:nvPr>
            <p:ph type="sldImg"/>
          </p:nvPr>
        </p:nvSpPr>
        <p:spPr bwMode="auto">
          <a:xfrm>
            <a:off x="-11798300" y="-11796713"/>
            <a:ext cx="11790362" cy="12484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5" name="Rectangle 7"/>
          <p:cNvSpPr>
            <a:spLocks noGrp="1" noChangeArrowheads="1"/>
          </p:cNvSpPr>
          <p:nvPr>
            <p:ph type="body"/>
          </p:nvPr>
        </p:nvSpPr>
        <p:spPr bwMode="auto">
          <a:xfrm>
            <a:off x="685800" y="4343400"/>
            <a:ext cx="5476875" cy="41052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tr-TR" noProof="0" smtClean="0"/>
          </a:p>
        </p:txBody>
      </p:sp>
    </p:spTree>
    <p:extLst>
      <p:ext uri="{BB962C8B-B14F-4D97-AF65-F5344CB8AC3E}">
        <p14:creationId xmlns:p14="http://schemas.microsoft.com/office/powerpoint/2010/main" val="303786053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45059"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3414289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66563"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356730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11798300" y="-11796713"/>
            <a:ext cx="11795125" cy="12488863"/>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67587"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2179737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Text Box 1"/>
          <p:cNvSpPr txBox="1">
            <a:spLocks noChangeArrowheads="1"/>
          </p:cNvSpPr>
          <p:nvPr/>
        </p:nvSpPr>
        <p:spPr bwMode="auto">
          <a:xfrm>
            <a:off x="-11798300" y="-11796713"/>
            <a:ext cx="11795125" cy="12488863"/>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68611"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2541002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11798300" y="-11796713"/>
            <a:ext cx="11795125" cy="12488863"/>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69635"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3198409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11798300" y="-11796713"/>
            <a:ext cx="11795125" cy="12488863"/>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71683"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1126418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1798300" y="-11796713"/>
            <a:ext cx="11793537" cy="12487276"/>
          </a:xfrm>
          <a:prstGeom prst="rect">
            <a:avLst/>
          </a:prstGeom>
          <a:solidFill>
            <a:srgbClr val="FFFFFF"/>
          </a:solidFill>
          <a:ln w="9525">
            <a:solidFill>
              <a:srgbClr val="000000"/>
            </a:solidFill>
            <a:miter lim="800000"/>
            <a:headEnd/>
            <a:tailEnd/>
          </a:ln>
        </p:spPr>
        <p:txBody>
          <a:bodyPr wrap="none" anchor="ctr"/>
          <a:lstStyle/>
          <a:p>
            <a:endParaRPr lang="tr-TR"/>
          </a:p>
        </p:txBody>
      </p:sp>
      <p:sp>
        <p:nvSpPr>
          <p:cNvPr id="75779"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3795913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Text Box 1"/>
          <p:cNvSpPr txBox="1">
            <a:spLocks noChangeArrowheads="1"/>
          </p:cNvSpPr>
          <p:nvPr/>
        </p:nvSpPr>
        <p:spPr bwMode="auto">
          <a:xfrm>
            <a:off x="-11798300" y="-11796713"/>
            <a:ext cx="11793537" cy="12487276"/>
          </a:xfrm>
          <a:prstGeom prst="rect">
            <a:avLst/>
          </a:prstGeom>
          <a:solidFill>
            <a:srgbClr val="FFFFFF"/>
          </a:solidFill>
          <a:ln w="9525">
            <a:solidFill>
              <a:srgbClr val="000000"/>
            </a:solidFill>
            <a:miter lim="800000"/>
            <a:headEnd/>
            <a:tailEnd/>
          </a:ln>
        </p:spPr>
        <p:txBody>
          <a:bodyPr wrap="none" anchor="ctr"/>
          <a:lstStyle/>
          <a:p>
            <a:endParaRPr lang="tr-TR"/>
          </a:p>
        </p:txBody>
      </p:sp>
      <p:sp>
        <p:nvSpPr>
          <p:cNvPr id="78851"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25083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47107"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304423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49155"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956518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50179"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218445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56323"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329024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57347"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3780156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58371"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124329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61443"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470605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65539" name="Rectangle 2"/>
          <p:cNvSpPr>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smtClean="0">
              <a:latin typeface="Times New Roman" panose="02020603050405020304" pitchFamily="18" charset="0"/>
            </a:endParaRPr>
          </a:p>
        </p:txBody>
      </p:sp>
    </p:spTree>
    <p:extLst>
      <p:ext uri="{BB962C8B-B14F-4D97-AF65-F5344CB8AC3E}">
        <p14:creationId xmlns:p14="http://schemas.microsoft.com/office/powerpoint/2010/main" val="3601616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tr-TR" smtClean="0"/>
              <a:t>Asıl başlık stili için tıklatın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fld id="{296DBA43-2C91-4D17-8A42-DA81C93983FB}"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fld id="{DE4E7228-9998-402F-8997-1052FCF8E606}"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fld id="{FD45BDBA-FB7F-4D4C-B059-EEBE9D433E23}"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vl2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2pPr>
            <a:lvl3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3pPr>
            <a:lvl4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4pPr>
            <a:lvl5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fld id="{00B93495-D0F4-46B6-8E53-0DB907C24D6D}"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fld id="{B8B82ADA-BEFA-45CE-853F-274448B3D95D}"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es-ES_tradnl"/>
          </a:p>
        </p:txBody>
      </p:sp>
      <p:sp>
        <p:nvSpPr>
          <p:cNvPr id="6" name="Footer Placeholder 5"/>
          <p:cNvSpPr>
            <a:spLocks noGrp="1"/>
          </p:cNvSpPr>
          <p:nvPr>
            <p:ph type="ftr" sz="quarter" idx="11"/>
          </p:nvPr>
        </p:nvSpPr>
        <p:spPr/>
        <p:txBody>
          <a:bodyPr/>
          <a:lstStyle/>
          <a:p>
            <a:pPr>
              <a:defRPr/>
            </a:pPr>
            <a:endParaRPr lang="es-ES_tradnl"/>
          </a:p>
        </p:txBody>
      </p:sp>
      <p:sp>
        <p:nvSpPr>
          <p:cNvPr id="7" name="Slide Number Placeholder 6"/>
          <p:cNvSpPr>
            <a:spLocks noGrp="1"/>
          </p:cNvSpPr>
          <p:nvPr>
            <p:ph type="sldNum" sz="quarter" idx="12"/>
          </p:nvPr>
        </p:nvSpPr>
        <p:spPr/>
        <p:txBody>
          <a:bodyPr/>
          <a:lstStyle/>
          <a:p>
            <a:fld id="{D5452CC2-51CD-4909-B6FC-2D0DAA68A9CF}"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pPr>
              <a:defRPr/>
            </a:pPr>
            <a:endParaRPr lang="es-ES_tradnl"/>
          </a:p>
        </p:txBody>
      </p:sp>
      <p:sp>
        <p:nvSpPr>
          <p:cNvPr id="8" name="Footer Placeholder 7"/>
          <p:cNvSpPr>
            <a:spLocks noGrp="1"/>
          </p:cNvSpPr>
          <p:nvPr>
            <p:ph type="ftr" sz="quarter" idx="11"/>
          </p:nvPr>
        </p:nvSpPr>
        <p:spPr/>
        <p:txBody>
          <a:bodyPr/>
          <a:lstStyle/>
          <a:p>
            <a:pPr>
              <a:defRPr/>
            </a:pPr>
            <a:endParaRPr lang="es-ES_tradnl"/>
          </a:p>
        </p:txBody>
      </p:sp>
      <p:sp>
        <p:nvSpPr>
          <p:cNvPr id="9" name="Slide Number Placeholder 8"/>
          <p:cNvSpPr>
            <a:spLocks noGrp="1"/>
          </p:cNvSpPr>
          <p:nvPr>
            <p:ph type="sldNum" sz="quarter" idx="12"/>
          </p:nvPr>
        </p:nvSpPr>
        <p:spPr/>
        <p:txBody>
          <a:bodyPr/>
          <a:lstStyle/>
          <a:p>
            <a:fld id="{0222EE68-ECA8-4A52-B647-82A813E5BD2A}"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endParaRPr lang="es-ES_tradnl"/>
          </a:p>
        </p:txBody>
      </p:sp>
      <p:sp>
        <p:nvSpPr>
          <p:cNvPr id="4" name="Footer Placeholder 3"/>
          <p:cNvSpPr>
            <a:spLocks noGrp="1"/>
          </p:cNvSpPr>
          <p:nvPr>
            <p:ph type="ftr" sz="quarter" idx="11"/>
          </p:nvPr>
        </p:nvSpPr>
        <p:spPr/>
        <p:txBody>
          <a:bodyPr/>
          <a:lstStyle/>
          <a:p>
            <a:pPr>
              <a:defRPr/>
            </a:pPr>
            <a:endParaRPr lang="es-ES_tradnl"/>
          </a:p>
        </p:txBody>
      </p:sp>
      <p:sp>
        <p:nvSpPr>
          <p:cNvPr id="5" name="Slide Number Placeholder 4"/>
          <p:cNvSpPr>
            <a:spLocks noGrp="1"/>
          </p:cNvSpPr>
          <p:nvPr>
            <p:ph type="sldNum" sz="quarter" idx="12"/>
          </p:nvPr>
        </p:nvSpPr>
        <p:spPr/>
        <p:txBody>
          <a:bodyPr/>
          <a:lstStyle/>
          <a:p>
            <a:fld id="{27989DE2-9012-40A1-96D9-BF06DBFDEAB2}"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_tradnl"/>
          </a:p>
        </p:txBody>
      </p:sp>
      <p:sp>
        <p:nvSpPr>
          <p:cNvPr id="3" name="Footer Placeholder 2"/>
          <p:cNvSpPr>
            <a:spLocks noGrp="1"/>
          </p:cNvSpPr>
          <p:nvPr>
            <p:ph type="ftr" sz="quarter" idx="11"/>
          </p:nvPr>
        </p:nvSpPr>
        <p:spPr/>
        <p:txBody>
          <a:bodyPr/>
          <a:lstStyle/>
          <a:p>
            <a:pPr>
              <a:defRPr/>
            </a:pPr>
            <a:endParaRPr lang="es-ES_tradnl"/>
          </a:p>
        </p:txBody>
      </p:sp>
      <p:sp>
        <p:nvSpPr>
          <p:cNvPr id="4" name="Slide Number Placeholder 3"/>
          <p:cNvSpPr>
            <a:spLocks noGrp="1"/>
          </p:cNvSpPr>
          <p:nvPr>
            <p:ph type="sldNum" sz="quarter" idx="12"/>
          </p:nvPr>
        </p:nvSpPr>
        <p:spPr/>
        <p:txBody>
          <a:bodyPr/>
          <a:lstStyle/>
          <a:p>
            <a:fld id="{42D462A5-EEFF-419E-9BF2-4E62026DEB8E}"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tr-TR" smtClean="0"/>
              <a:t>Asıl başlık stili için tıklatın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es-ES_tradnl"/>
          </a:p>
        </p:txBody>
      </p:sp>
      <p:sp>
        <p:nvSpPr>
          <p:cNvPr id="6" name="Footer Placeholder 5"/>
          <p:cNvSpPr>
            <a:spLocks noGrp="1"/>
          </p:cNvSpPr>
          <p:nvPr>
            <p:ph type="ftr" sz="quarter" idx="11"/>
          </p:nvPr>
        </p:nvSpPr>
        <p:spPr/>
        <p:txBody>
          <a:bodyPr/>
          <a:lstStyle/>
          <a:p>
            <a:pPr>
              <a:defRPr/>
            </a:pPr>
            <a:endParaRPr lang="es-ES_tradnl"/>
          </a:p>
        </p:txBody>
      </p:sp>
      <p:sp>
        <p:nvSpPr>
          <p:cNvPr id="7" name="Slide Number Placeholder 6"/>
          <p:cNvSpPr>
            <a:spLocks noGrp="1"/>
          </p:cNvSpPr>
          <p:nvPr>
            <p:ph type="sldNum" sz="quarter" idx="12"/>
          </p:nvPr>
        </p:nvSpPr>
        <p:spPr/>
        <p:txBody>
          <a:bodyPr/>
          <a:lstStyle/>
          <a:p>
            <a:fld id="{838E2ED2-4E04-44BA-9639-733E5709C2B1}" type="slidenum">
              <a:rPr lang="es-ES_tradnl" smtClean="0"/>
              <a:pPr/>
              <a:t>‹#›</a:t>
            </a:fld>
            <a:endParaRPr lang="es-ES_tradn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tr-TR" smtClean="0"/>
              <a:t>Asıl başlık stili için tıklatın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es-ES_tradnl"/>
          </a:p>
        </p:txBody>
      </p:sp>
      <p:sp>
        <p:nvSpPr>
          <p:cNvPr id="6" name="Footer Placeholder 5"/>
          <p:cNvSpPr>
            <a:spLocks noGrp="1"/>
          </p:cNvSpPr>
          <p:nvPr>
            <p:ph type="ftr" sz="quarter" idx="11"/>
          </p:nvPr>
        </p:nvSpPr>
        <p:spPr/>
        <p:txBody>
          <a:bodyPr/>
          <a:lstStyle/>
          <a:p>
            <a:pPr>
              <a:defRPr/>
            </a:pPr>
            <a:endParaRPr lang="es-ES_tradnl"/>
          </a:p>
        </p:txBody>
      </p:sp>
      <p:sp>
        <p:nvSpPr>
          <p:cNvPr id="7" name="Slide Number Placeholder 6"/>
          <p:cNvSpPr>
            <a:spLocks noGrp="1"/>
          </p:cNvSpPr>
          <p:nvPr>
            <p:ph type="sldNum" sz="quarter" idx="12"/>
          </p:nvPr>
        </p:nvSpPr>
        <p:spPr/>
        <p:txBody>
          <a:bodyPr/>
          <a:lstStyle/>
          <a:p>
            <a:fld id="{3C726CAA-96E6-4B2C-A2AF-1A7709788C4B}" type="slidenum">
              <a:rPr lang="es-ES_tradnl" smtClean="0"/>
              <a:pPr/>
              <a:t>‹#›</a:t>
            </a:fld>
            <a:endParaRPr lang="es-ES_tradnl"/>
          </a:p>
        </p:txBody>
      </p:sp>
      <p:grpSp>
        <p:nvGrpSpPr>
          <p:cNvPr id="3"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tr-TR" smtClean="0"/>
              <a:t>Resim eklemek için simgeyi tıklatın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pPr>
              <a:defRPr/>
            </a:pPr>
            <a:endParaRPr lang="es-ES_tradnl"/>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pPr>
              <a:defRPr/>
            </a:pPr>
            <a:endParaRPr lang="es-ES_tradnl"/>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CA274A75-6920-4EBF-9586-047323841570}" type="slidenum">
              <a:rPr lang="es-ES_tradnl" smtClean="0"/>
              <a:pPr/>
              <a:t>‹#›</a:t>
            </a:fld>
            <a:endParaRPr lang="es-ES_tradnl"/>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iming>
    <p:tnLst>
      <p:par>
        <p:cTn id="1" dur="indefinite" restart="never" nodeType="tmRoot"/>
      </p:par>
    </p:tnLst>
  </p:timing>
  <p:txStyles>
    <p:titleStyle>
      <a:lvl1pPr algn="l" defTabSz="457200" rtl="0" eaLnBrk="1" latinLnBrk="0" hangingPunct="1">
        <a:spcBef>
          <a:spcPct val="0"/>
        </a:spcBef>
        <a:buNone/>
        <a:defRPr sz="32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1340768"/>
            <a:ext cx="8062912" cy="2766169"/>
          </a:xfrm>
        </p:spPr>
        <p:txBody>
          <a:bodyPr>
            <a:normAutofit/>
          </a:bodyPr>
          <a:lstStyle/>
          <a:p>
            <a:pPr marL="484632" indent="0" algn="ctr" eaLnBrk="1" fontAlgn="auto" hangingPunct="1">
              <a:spcAft>
                <a:spcPts val="0"/>
              </a:spcAft>
              <a:defRPr/>
            </a:pPr>
            <a:r>
              <a:rPr lang="tr-TR" dirty="0" smtClean="0"/>
              <a:t>Ünite 7</a:t>
            </a:r>
            <a:br>
              <a:rPr lang="tr-TR" dirty="0" smtClean="0"/>
            </a:br>
            <a:r>
              <a:rPr lang="tr-TR" dirty="0" smtClean="0"/>
              <a:t/>
            </a:r>
            <a:br>
              <a:rPr lang="tr-TR" dirty="0" smtClean="0"/>
            </a:br>
            <a:r>
              <a:rPr lang="tr-TR" dirty="0" smtClean="0">
                <a:latin typeface="+mn-lt"/>
              </a:rPr>
              <a:t>Pazarlama</a:t>
            </a:r>
            <a:r>
              <a:rPr lang="tr-TR" dirty="0" smtClean="0"/>
              <a:t> Çevresi</a:t>
            </a:r>
            <a:r>
              <a:rPr lang="tr-TR" b="1" dirty="0" smtClean="0"/>
              <a:t/>
            </a:r>
            <a:br>
              <a:rPr lang="tr-TR" b="1" dirty="0" smtClean="0"/>
            </a:br>
            <a:endParaRPr lang="tr-TR" dirty="0"/>
          </a:p>
        </p:txBody>
      </p:sp>
      <p:sp>
        <p:nvSpPr>
          <p:cNvPr id="3" name="Metin kutusu 2"/>
          <p:cNvSpPr txBox="1"/>
          <p:nvPr/>
        </p:nvSpPr>
        <p:spPr>
          <a:xfrm>
            <a:off x="2915816" y="4797152"/>
            <a:ext cx="3744416" cy="461665"/>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400" b="1" dirty="0" smtClean="0"/>
              <a:t>Dr. </a:t>
            </a:r>
            <a:r>
              <a:rPr lang="tr-TR" sz="2400" b="1" dirty="0" err="1" smtClean="0"/>
              <a:t>Öğr</a:t>
            </a:r>
            <a:r>
              <a:rPr lang="tr-TR" sz="2400" b="1" dirty="0" smtClean="0"/>
              <a:t>. Üyesi Bahar TÜRK</a:t>
            </a:r>
            <a:endParaRPr lang="tr-TR"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09443" y="1807361"/>
            <a:ext cx="7125112" cy="4429951"/>
          </a:xfrm>
        </p:spPr>
        <p:txBody>
          <a:bodyPr>
            <a:normAutofit lnSpcReduction="10000"/>
          </a:bodyPr>
          <a:lstStyle/>
          <a:p>
            <a:pPr marL="0" indent="0">
              <a:spcAft>
                <a:spcPts val="0"/>
              </a:spcAft>
              <a:buNone/>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r>
              <a:rPr lang="tr-TR" sz="3200" b="1" dirty="0" smtClean="0"/>
              <a:t>DEMOGRAFİK FAKTÖRLER</a:t>
            </a:r>
          </a:p>
          <a:p>
            <a:pPr marL="0" indent="0">
              <a:spcAft>
                <a:spcPts val="0"/>
              </a:spcAft>
              <a:buNone/>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r>
              <a:rPr lang="tr-TR" sz="3200" dirty="0" smtClean="0"/>
              <a:t>		Nüfus,pazarı meydana getiren dolayısıyla etkileyen faktörlerin başında gelir. </a:t>
            </a:r>
          </a:p>
          <a:p>
            <a:pPr marL="0" indent="0">
              <a:spcAft>
                <a:spcPts val="0"/>
              </a:spcAft>
              <a:buNone/>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r>
              <a:rPr lang="tr-TR" sz="3200" dirty="0" smtClean="0"/>
              <a:t>		Demografik çevredeki değişimler işletme için önemli göstergelere sahiptir. Demografik değişkenlerle ilgili inceleme yapılırken aşağıda yer alan değişkenler incelenmelidir.</a:t>
            </a:r>
          </a:p>
          <a:p>
            <a:pPr marL="0" indent="0">
              <a:spcAft>
                <a:spcPts val="0"/>
              </a:spcAft>
              <a:buNone/>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endParaRPr lang="tr-TR" dirty="0"/>
          </a:p>
        </p:txBody>
      </p:sp>
      <p:pic>
        <p:nvPicPr>
          <p:cNvPr id="2050" name="Picture 2" descr="C:\Users\acer\Desktop\imagesCAOW6NWT.jpg"/>
          <p:cNvPicPr>
            <a:picLocks noChangeAspect="1" noChangeArrowheads="1"/>
          </p:cNvPicPr>
          <p:nvPr/>
        </p:nvPicPr>
        <p:blipFill>
          <a:blip r:embed="rId2" cstate="print"/>
          <a:srcRect/>
          <a:stretch>
            <a:fillRect/>
          </a:stretch>
        </p:blipFill>
        <p:spPr bwMode="auto">
          <a:xfrm>
            <a:off x="6905625" y="0"/>
            <a:ext cx="2238375" cy="20383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09443" y="548680"/>
            <a:ext cx="7125112" cy="5904655"/>
          </a:xfrm>
        </p:spPr>
        <p:txBody>
          <a:bodyPr>
            <a:normAutofit/>
          </a:bodyPr>
          <a:lstStyle/>
          <a:p>
            <a:pPr marL="0" indent="0">
              <a:spcAft>
                <a:spcPts val="0"/>
              </a:spcAft>
              <a:buNone/>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r>
              <a:rPr lang="tr-TR" sz="2800" u="sng" dirty="0" smtClean="0"/>
              <a:t>Nüfus ve Nüfus Dağılımı:</a:t>
            </a:r>
          </a:p>
          <a:p>
            <a:pPr marL="0" indent="0">
              <a:spcAft>
                <a:spcPts val="0"/>
              </a:spcAft>
              <a:buNone/>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r>
              <a:rPr lang="tr-TR" sz="2800" dirty="0" smtClean="0"/>
              <a:t> pazardaki talebi belirleyen ve etkileyen en önemli demografik faktör nüfus ve nüfus değişiklikleridir. Toplam nüfusun bilinmesi yanında çok önemli olan hususlardan birisi de nüfusun artış oranıdır. Nüfusun hızla artması, mallara ve hizmetlere olan talebi artırmakta ve pazarı büyütmektedir. </a:t>
            </a:r>
          </a:p>
          <a:p>
            <a:pPr marL="0" indent="0">
              <a:spcAft>
                <a:spcPts val="0"/>
              </a:spcAft>
              <a:buNone/>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r>
              <a:rPr lang="tr-TR" sz="2800" dirty="0" smtClean="0"/>
              <a:t>Nüfusun coğrafi alan, bölge, yaş, cinsiyet vb. kriterler bakımından dağılımı da önemlidir. Birçok mal ve hizmetin talebi bölgelere göre nüfusun dağılımından etkilenmektedir. </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07361"/>
            <a:ext cx="8280920" cy="4789991"/>
          </a:xfrm>
        </p:spPr>
        <p:txBody>
          <a:bodyPr>
            <a:normAutofit fontScale="92500" lnSpcReduction="20000"/>
          </a:bodyPr>
          <a:lstStyle/>
          <a:p>
            <a:pPr>
              <a:tabLst>
                <a:tab pos="90488"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i="1" u="sng" dirty="0" smtClean="0">
                <a:effectLst>
                  <a:outerShdw blurRad="38100" dist="38100" dir="2700000" algn="tl">
                    <a:srgbClr val="000000">
                      <a:alpha val="43137"/>
                    </a:srgbClr>
                  </a:outerShdw>
                </a:effectLst>
              </a:rPr>
              <a:t> Nüfus Yoğunluğu: </a:t>
            </a:r>
            <a:r>
              <a:rPr lang="tr-TR" sz="2800" dirty="0" smtClean="0"/>
              <a:t>Nüfus yoğunluğunun bölgelere göre değişmesi,dağıtım faaliyetlerini de etkilemektedir. Örneğin; nüfusun yoğun olduğu bölgelerde işletme,aracı kullanmak yerine kendine satış mağazaları açarak dağıtım yapar. </a:t>
            </a:r>
          </a:p>
          <a:p>
            <a:pPr>
              <a:tabLst>
                <a:tab pos="90488"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i="1" u="sng" dirty="0" smtClean="0">
                <a:effectLst>
                  <a:outerShdw blurRad="38100" dist="38100" dir="2700000" algn="tl">
                    <a:srgbClr val="000000">
                      <a:alpha val="43137"/>
                    </a:srgbClr>
                  </a:outerShdw>
                </a:effectLst>
              </a:rPr>
              <a:t>  Aile Sayısı ve Büyüklüğü: </a:t>
            </a:r>
            <a:r>
              <a:rPr lang="tr-TR" sz="2800" dirty="0" smtClean="0"/>
              <a:t>Aile ve hane sayısı önemli bir nüfus faktörüdür. Hane bir barınma yerinde yaşayan bir ya da daha çok kişidir. Aile ise,iki ya da daha çok kişiden meydana gelir. Yeni haneler ve aileler,konut, mobilya,ev eşyası vb. Mallar için yeni pazarları oluştururlar.  Ev eşyası üreten işletmeler için aile sayısı,ailenin büyüklüğünden daha önemlidir.</a:t>
            </a:r>
          </a:p>
          <a:p>
            <a:pPr>
              <a:tabLst>
                <a:tab pos="90488"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dirty="0" smtClean="0"/>
              <a:t>  </a:t>
            </a:r>
            <a:endParaRPr lang="tr-TR" dirty="0"/>
          </a:p>
        </p:txBody>
      </p:sp>
      <p:pic>
        <p:nvPicPr>
          <p:cNvPr id="3074" name="Picture 2" descr="C:\Users\acer\Desktop\imagesCADMGVT1.jpg"/>
          <p:cNvPicPr>
            <a:picLocks noChangeAspect="1" noChangeArrowheads="1"/>
          </p:cNvPicPr>
          <p:nvPr/>
        </p:nvPicPr>
        <p:blipFill>
          <a:blip r:embed="rId2" cstate="print"/>
          <a:srcRect/>
          <a:stretch>
            <a:fillRect/>
          </a:stretch>
        </p:blipFill>
        <p:spPr bwMode="auto">
          <a:xfrm>
            <a:off x="4788025" y="0"/>
            <a:ext cx="4355976" cy="17811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9443" y="764704"/>
            <a:ext cx="7125112" cy="5760639"/>
          </a:xfrm>
        </p:spPr>
        <p:txBody>
          <a:bodyPr>
            <a:normAutofit/>
          </a:bodyPr>
          <a:lstStyle/>
          <a:p>
            <a:pPr algn="just"/>
            <a:r>
              <a:rPr lang="tr-TR" sz="2800" i="1" u="sng" dirty="0">
                <a:effectLst>
                  <a:outerShdw blurRad="38100" dist="38100" dir="2700000" algn="tl">
                    <a:srgbClr val="000000">
                      <a:alpha val="43137"/>
                    </a:srgbClr>
                  </a:outerShdw>
                </a:effectLst>
              </a:rPr>
              <a:t>Yaş Grupları: </a:t>
            </a:r>
            <a:r>
              <a:rPr lang="tr-TR" sz="2800" dirty="0"/>
              <a:t>Yaş gruplarının büyüklüğü</a:t>
            </a:r>
            <a:r>
              <a:rPr lang="tr-TR" sz="2800" dirty="0" smtClean="0"/>
              <a:t>, belirli </a:t>
            </a:r>
            <a:r>
              <a:rPr lang="tr-TR" sz="2800" dirty="0"/>
              <a:t>malların pazarını önemli ölçüde etkiler. Örn.;15-20 yaş spor </a:t>
            </a:r>
            <a:r>
              <a:rPr lang="tr-TR" sz="2800" dirty="0" err="1"/>
              <a:t>giysi,müzik</a:t>
            </a:r>
            <a:r>
              <a:rPr lang="tr-TR" sz="2800" dirty="0"/>
              <a:t> kaseti vb.,20-25 yaş grubu mesleğe yeni atılan, aile kuranlardan oluştuğu için ev eşyasına talep vardır.</a:t>
            </a:r>
          </a:p>
          <a:p>
            <a:r>
              <a:rPr lang="tr-TR" sz="2800" i="1" u="sng" dirty="0">
                <a:effectLst>
                  <a:outerShdw blurRad="38100" dist="38100" dir="2700000" algn="tl">
                    <a:srgbClr val="000000">
                      <a:alpha val="43137"/>
                    </a:srgbClr>
                  </a:outerShdw>
                </a:effectLst>
              </a:rPr>
              <a:t>Cinsiyet:</a:t>
            </a:r>
            <a:r>
              <a:rPr lang="tr-TR" sz="2800" dirty="0"/>
              <a:t> Erkeklerle kadınların satın alma alışkanlıkları ve talep ettikleri mallar birbirinden farklıdır. Cinsiyet faktörü yaş faktörü ile daha anlamlı sonuçlar verir.</a:t>
            </a:r>
          </a:p>
          <a:p>
            <a:endParaRPr lang="tr-TR" dirty="0"/>
          </a:p>
        </p:txBody>
      </p:sp>
    </p:spTree>
    <p:extLst>
      <p:ext uri="{BB962C8B-B14F-4D97-AF65-F5344CB8AC3E}">
        <p14:creationId xmlns:p14="http://schemas.microsoft.com/office/powerpoint/2010/main" val="158226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476672"/>
            <a:ext cx="7522995" cy="5256583"/>
          </a:xfrm>
        </p:spPr>
        <p:txBody>
          <a:bodyPr>
            <a:normAutofit fontScale="92500" lnSpcReduction="10000"/>
          </a:bodyPr>
          <a:lstStyle/>
          <a:p>
            <a:pPr marL="40690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i="1" u="sng" dirty="0" smtClean="0">
                <a:effectLst>
                  <a:outerShdw blurRad="38100" dist="38100" dir="2700000" algn="tl">
                    <a:srgbClr val="000000">
                      <a:alpha val="43137"/>
                    </a:srgbClr>
                  </a:outerShdw>
                </a:effectLst>
              </a:rPr>
              <a:t>Meslek:</a:t>
            </a:r>
            <a:r>
              <a:rPr lang="tr-TR" sz="2800" dirty="0" smtClean="0"/>
              <a:t> Tüketicinin mesleği her şeyden önce gelirini belirler. Ayrıca çalışma süresi,işine gidip gelmek için harcadığı zaman,boş zaman ve değerlendirme biçimi de pazarlama açısından önemlidir. </a:t>
            </a:r>
          </a:p>
          <a:p>
            <a:pPr marL="40690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i="1" u="sng" dirty="0" smtClean="0">
                <a:effectLst>
                  <a:outerShdw blurRad="38100" dist="38100" dir="2700000" algn="tl">
                    <a:srgbClr val="000000">
                      <a:alpha val="43137"/>
                    </a:srgbClr>
                  </a:outerShdw>
                </a:effectLst>
              </a:rPr>
              <a:t>Eğitim Düzeyi: </a:t>
            </a:r>
            <a:r>
              <a:rPr lang="tr-TR" sz="2800" dirty="0" smtClean="0"/>
              <a:t>herhangi bir pazarda yer alan tüketicilerin eğitim durumları ve eğitim düzeylerindeki gelişim tüketim kalıplarını ve hayat tarzını etkileyen önemli bir unsurdur. Eğitim düzeyinin artması, beraberinde gelir artışını getiriyorsa bireyin sosyal statüsünü değiştirmekte ve ve dolayısıyla tüketim kalıpları ve harcama biçimleri farklılaşmaktadır. </a:t>
            </a:r>
          </a:p>
          <a:p>
            <a:endParaRPr lang="tr-TR" dirty="0"/>
          </a:p>
        </p:txBody>
      </p:sp>
      <p:pic>
        <p:nvPicPr>
          <p:cNvPr id="4098" name="Picture 2" descr="C:\Users\acer\Desktop\untitled.bmp"/>
          <p:cNvPicPr>
            <a:picLocks noChangeAspect="1" noChangeArrowheads="1"/>
          </p:cNvPicPr>
          <p:nvPr/>
        </p:nvPicPr>
        <p:blipFill>
          <a:blip r:embed="rId2" cstate="print"/>
          <a:srcRect/>
          <a:stretch>
            <a:fillRect/>
          </a:stretch>
        </p:blipFill>
        <p:spPr bwMode="auto">
          <a:xfrm>
            <a:off x="6619875" y="5661248"/>
            <a:ext cx="2524125" cy="119675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09443" y="1807361"/>
            <a:ext cx="7125112" cy="4573967"/>
          </a:xfrm>
        </p:spPr>
        <p:txBody>
          <a:bodyPr>
            <a:normAutofit fontScale="85000" lnSpcReduction="10000"/>
          </a:bodyPr>
          <a:lstStyle/>
          <a:p>
            <a:pPr marL="90488" indent="-25400">
              <a:spcAft>
                <a:spcPts val="0"/>
              </a:spcAft>
              <a:buNone/>
              <a:tabLst>
                <a:tab pos="3429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tr-TR" sz="3200" dirty="0" smtClean="0"/>
          </a:p>
          <a:p>
            <a:pPr marL="90488" indent="-25400">
              <a:spcAft>
                <a:spcPts val="0"/>
              </a:spcAft>
              <a:buNone/>
              <a:tabLst>
                <a:tab pos="3429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200" b="1" dirty="0" smtClean="0"/>
              <a:t> EKONOMİK FAKTÖRLER</a:t>
            </a:r>
          </a:p>
          <a:p>
            <a:pPr marL="90488" indent="-25400">
              <a:spcAft>
                <a:spcPts val="0"/>
              </a:spcAft>
              <a:buNone/>
              <a:tabLst>
                <a:tab pos="3429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200" dirty="0" smtClean="0"/>
              <a:t>	</a:t>
            </a:r>
            <a:r>
              <a:rPr lang="tr-TR" sz="3200" b="1" dirty="0" smtClean="0"/>
              <a:t>Ekonomik çevre elemanları tüketicinin satın alma gücünü ve harcama kalıplarını etkilemektedir. </a:t>
            </a:r>
          </a:p>
          <a:p>
            <a:pPr marL="90488" indent="-25400">
              <a:spcAft>
                <a:spcPts val="0"/>
              </a:spcAft>
              <a:buNone/>
              <a:tabLst>
                <a:tab pos="3429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200" i="1" u="sng" dirty="0" smtClean="0">
                <a:effectLst>
                  <a:outerShdw blurRad="38100" dist="38100" dir="2700000" algn="tl">
                    <a:srgbClr val="000000">
                      <a:alpha val="43137"/>
                    </a:srgbClr>
                  </a:outerShdw>
                </a:effectLst>
              </a:rPr>
              <a:t>Genel Ekonomik Durum:</a:t>
            </a:r>
            <a:r>
              <a:rPr lang="tr-TR" sz="3200" i="1" dirty="0" smtClean="0">
                <a:effectLst>
                  <a:outerShdw blurRad="38100" dist="38100" dir="2700000" algn="tl">
                    <a:srgbClr val="000000">
                      <a:alpha val="43137"/>
                    </a:srgbClr>
                  </a:outerShdw>
                </a:effectLst>
              </a:rPr>
              <a:t>  </a:t>
            </a:r>
            <a:r>
              <a:rPr lang="tr-TR" sz="3200" dirty="0" smtClean="0"/>
              <a:t>Genel ekonomik durum ve ekonomideki değişmeler, tüketicinin satın alma ve tüketim eğilimini etkiler. </a:t>
            </a:r>
          </a:p>
          <a:p>
            <a:pPr marL="90488" indent="-25400">
              <a:spcAft>
                <a:spcPts val="0"/>
              </a:spcAft>
              <a:buNone/>
              <a:tabLst>
                <a:tab pos="3429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200" dirty="0" smtClean="0"/>
              <a:t>Arz ve talebin dengesizliği,enflasyon,faiz oranları tüketici kararlarını etkileyen  ekonomik faktörlerden bazılarıdır. </a:t>
            </a:r>
          </a:p>
          <a:p>
            <a:endParaRPr lang="tr-TR" dirty="0"/>
          </a:p>
        </p:txBody>
      </p:sp>
      <p:pic>
        <p:nvPicPr>
          <p:cNvPr id="5122" name="Picture 2" descr="C:\Users\acer\Desktop\imagesCAHTUNIV.jpg"/>
          <p:cNvPicPr>
            <a:picLocks noChangeAspect="1" noChangeArrowheads="1"/>
          </p:cNvPicPr>
          <p:nvPr/>
        </p:nvPicPr>
        <p:blipFill>
          <a:blip r:embed="rId2" cstate="print"/>
          <a:srcRect/>
          <a:stretch>
            <a:fillRect/>
          </a:stretch>
        </p:blipFill>
        <p:spPr bwMode="auto">
          <a:xfrm>
            <a:off x="5724129" y="0"/>
            <a:ext cx="3419872" cy="18478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60649"/>
            <a:ext cx="8280919" cy="4608511"/>
          </a:xfrm>
        </p:spPr>
        <p:txBody>
          <a:bodyPr>
            <a:normAutofit fontScale="92500"/>
          </a:bodyPr>
          <a:lstStyle/>
          <a:p>
            <a: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dirty="0" smtClean="0"/>
              <a:t>Tüm ekonominin yıllık işleyiş biçimini en iyi gayri safi milli hasıla (GSMH) kriteri belirler. Bu kriter özellikle tüketim malı pazarlayan işletmeler için önemlidir. </a:t>
            </a:r>
          </a:p>
          <a:p>
            <a: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dirty="0" smtClean="0"/>
              <a:t>GSMH, bir yılda ulusal ekonomide üretilen malların ve hizmetlerin değer olarak toplamını gösterir. Başka bir deyişle; </a:t>
            </a:r>
            <a:r>
              <a:rPr lang="tr-TR" sz="2800" dirty="0" smtClean="0">
                <a:cs typeface="Arial" pitchFamily="34" charset="0"/>
              </a:rPr>
              <a:t>bir ülkede bir yılda yaratılan gelirdir. </a:t>
            </a:r>
            <a:endParaRPr lang="tr-TR" sz="2800" dirty="0" smtClean="0"/>
          </a:p>
          <a:p>
            <a: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dirty="0" smtClean="0"/>
              <a:t>  </a:t>
            </a:r>
            <a:r>
              <a:rPr lang="tr-TR" sz="2800" i="1" u="sng" dirty="0" smtClean="0">
                <a:effectLst>
                  <a:outerShdw blurRad="38100" dist="38100" dir="2700000" algn="tl">
                    <a:srgbClr val="000000">
                      <a:alpha val="43137"/>
                    </a:srgbClr>
                  </a:outerShdw>
                </a:effectLst>
              </a:rPr>
              <a:t>Gelir:</a:t>
            </a:r>
            <a:r>
              <a:rPr lang="tr-TR" sz="2800" i="1" dirty="0" smtClean="0">
                <a:effectLst>
                  <a:outerShdw blurRad="38100" dist="38100" dir="2700000" algn="tl">
                    <a:srgbClr val="000000">
                      <a:alpha val="43137"/>
                    </a:srgbClr>
                  </a:outerShdw>
                </a:effectLst>
              </a:rPr>
              <a:t> </a:t>
            </a:r>
            <a:r>
              <a:rPr lang="tr-TR" sz="2800" dirty="0" smtClean="0"/>
              <a:t>Tüketicilerin pazarı oluşturabilmesi için,ihtiyaç ve isteklerinin yanı sıra harcayacak paraları da olmalıdır. Bu sebeple pazarlamacı, gelir, gelir dağılımı, harcama modeli vb. faktörleri incelemelidir. </a:t>
            </a:r>
          </a:p>
          <a:p>
            <a:endParaRPr lang="tr-TR" dirty="0"/>
          </a:p>
        </p:txBody>
      </p:sp>
      <p:pic>
        <p:nvPicPr>
          <p:cNvPr id="8194" name="Picture 2" descr="C:\Users\acer\Desktop\imagesCAZMH00E.jpg"/>
          <p:cNvPicPr>
            <a:picLocks noChangeAspect="1" noChangeArrowheads="1"/>
          </p:cNvPicPr>
          <p:nvPr/>
        </p:nvPicPr>
        <p:blipFill>
          <a:blip r:embed="rId2" cstate="print"/>
          <a:srcRect/>
          <a:stretch>
            <a:fillRect/>
          </a:stretch>
        </p:blipFill>
        <p:spPr bwMode="auto">
          <a:xfrm>
            <a:off x="0" y="5181600"/>
            <a:ext cx="2724150" cy="1676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683568" y="188913"/>
            <a:ext cx="8208912" cy="6120407"/>
          </a:xfrm>
        </p:spPr>
        <p:txBody>
          <a:bodyPr>
            <a:normAutofit/>
          </a:bodyPr>
          <a:lstStyle/>
          <a:p>
            <a:pPr marL="0" indent="0">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3200" dirty="0" smtClean="0"/>
              <a:t> </a:t>
            </a:r>
            <a:r>
              <a:rPr lang="tr-TR" sz="3200" b="1" dirty="0" smtClean="0"/>
              <a:t>Kişisel gelir: </a:t>
            </a:r>
            <a:r>
              <a:rPr lang="tr-TR" sz="3200" dirty="0" smtClean="0"/>
              <a:t>Bir ülkedeki bireylerin ortalama zenginlik göstergesi olarak  kabul edilen kişi başına gelir talebi etkileyen önemli bir unsurdur.  Bir yılda tüm kişilerin para olarak elde ettikleri gelir olarak tanımlanabilir. </a:t>
            </a:r>
          </a:p>
          <a:p>
            <a:pPr marL="0" indent="0">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3200" b="1" dirty="0" smtClean="0"/>
              <a:t>Kullanılabilir gelir: </a:t>
            </a:r>
            <a:r>
              <a:rPr lang="tr-TR" sz="3200" dirty="0" smtClean="0">
                <a:cs typeface="Arial" pitchFamily="34" charset="0"/>
              </a:rPr>
              <a:t>bir yılda kişinin elde ettiği gelirden dolaylı ve dolaysız vergiler çıkarıldıktan sonra geriye kalan miktardır. </a:t>
            </a:r>
            <a:r>
              <a:rPr lang="tr-TR" sz="3200" dirty="0" smtClean="0"/>
              <a:t>Kullanılabilir gelir, tüketicilerin satın alma güçlerini,imkanlarını gösterir.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683568" y="188913"/>
            <a:ext cx="8460432" cy="6669087"/>
          </a:xfrm>
        </p:spPr>
        <p:txBody>
          <a:bodyPr/>
          <a:lstStyle/>
          <a:p>
            <a:pPr marL="90488" indent="-25400">
              <a:tabLst>
                <a:tab pos="0" algn="l"/>
                <a:tab pos="3429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800" b="1" dirty="0" smtClean="0"/>
              <a:t>İsteğe bağlı kullanılabilir gelir: </a:t>
            </a:r>
            <a:r>
              <a:rPr lang="tr-TR" sz="2800" dirty="0" smtClean="0">
                <a:cs typeface="Arial" pitchFamily="34" charset="0"/>
              </a:rPr>
              <a:t>Kullanılabilir gelirden zorunlu harcamalar çıkarıldıktan sonra kalan tutardır. </a:t>
            </a:r>
            <a:r>
              <a:rPr lang="tr-TR" sz="2800" dirty="0" smtClean="0"/>
              <a:t>Belirli ya da alışılmış bir hayat düzenini sürdürmek için kullanılır. Bu mobilya, eğlence, seyahat gibi mal ve hizmetleri pazarlayan işletmeler için önemlidir. </a:t>
            </a:r>
          </a:p>
          <a:p>
            <a:pPr marL="90488" indent="-25400" eaLnBrk="1" hangingPunct="1">
              <a:tabLst>
                <a:tab pos="0" algn="l"/>
                <a:tab pos="3429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800" b="1" dirty="0" smtClean="0"/>
              <a:t>Gelirin dağıtımı ve değişimi</a:t>
            </a:r>
            <a:r>
              <a:rPr lang="tr-TR" sz="2800" dirty="0" smtClean="0"/>
              <a:t>: Pazarlamacı için gelirin dağılımı da önemlidir. </a:t>
            </a:r>
            <a:r>
              <a:rPr lang="tr-TR" sz="2800" dirty="0" err="1" smtClean="0"/>
              <a:t>Örn</a:t>
            </a:r>
            <a:r>
              <a:rPr lang="tr-TR" sz="2800" dirty="0" smtClean="0"/>
              <a:t>; bir perakende mağazanın kuruluş yeri kararını </a:t>
            </a:r>
            <a:r>
              <a:rPr lang="tr-TR" sz="2800" dirty="0" err="1" smtClean="0"/>
              <a:t>alırken,mağaza</a:t>
            </a:r>
            <a:r>
              <a:rPr lang="tr-TR" sz="2800" dirty="0" smtClean="0"/>
              <a:t> çevresinde oturan tüketicilerin gelir seviyeleri ve dağılımını incelemesi gerekir. Kentlerde ve kırsal alanlardaki gelir </a:t>
            </a:r>
            <a:r>
              <a:rPr lang="tr-TR" sz="2800" dirty="0" err="1" smtClean="0"/>
              <a:t>seviyeleri,reklam</a:t>
            </a:r>
            <a:r>
              <a:rPr lang="tr-TR" sz="2800" dirty="0" smtClean="0"/>
              <a:t> bütçesinin hazırlanmasını etkiler.</a:t>
            </a:r>
          </a:p>
          <a:p>
            <a:pPr marL="90488" indent="-25400" eaLnBrk="1" hangingPunct="1">
              <a:buFont typeface="Wingdings 2" panose="05020102010507070707" pitchFamily="18" charset="2"/>
              <a:buNone/>
              <a:tabLst>
                <a:tab pos="0" algn="l"/>
                <a:tab pos="3429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611560" y="188913"/>
            <a:ext cx="8532440" cy="6669087"/>
          </a:xfrm>
        </p:spPr>
        <p:txBody>
          <a:bodyPr>
            <a:normAutofit/>
          </a:bodyPr>
          <a:lstStyle/>
          <a:p>
            <a:pPr marL="90488" indent="-25400" eaLnBrk="1" hangingPunct="1">
              <a:tabLst>
                <a:tab pos="0" algn="l"/>
                <a:tab pos="90488"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800" b="1" dirty="0" smtClean="0"/>
              <a:t>Tüketici kredisi: </a:t>
            </a:r>
            <a:r>
              <a:rPr lang="tr-TR" sz="2800" dirty="0" smtClean="0"/>
              <a:t>Tüketicilerin gelirleri ya da tasarrufları yeterli değilse, satın almayı kolaylaştıracak bir araç olan tüketici kredisine başvurulur.İki çeşit tüketici kredisi vardır. Birincisinde belirli süre boyunca alınan kredi taksitlerle geri ödenir (taksitle alım). İkincisinde ise kredi belli süre sonunda topluca ödenir.</a:t>
            </a:r>
          </a:p>
          <a:p>
            <a:pPr marL="90488" indent="-25400" eaLnBrk="1" hangingPunct="1">
              <a:tabLst>
                <a:tab pos="0" algn="l"/>
                <a:tab pos="90488"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800" b="1" dirty="0" smtClean="0"/>
              <a:t>Harcama modeli: </a:t>
            </a:r>
            <a:r>
              <a:rPr lang="tr-TR" sz="2800" dirty="0" smtClean="0"/>
              <a:t>Kişi ya da aile gelirlerinin gıda, giyim, barınma, eğlenme ve gelişim gibi farklı ihtiyaçları arasındaki dağılımın ifadesidir. Gelir arttıkça gıda harcamalarında azalma buna karşın ev eşyaları vb. gibi harcamalarda ise artış olur.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0" y="-171400"/>
            <a:ext cx="9144000" cy="7029400"/>
          </a:xfrm>
        </p:spPr>
        <p:txBody>
          <a:bodyPr>
            <a:normAutofit fontScale="62500" lnSpcReduction="20000"/>
          </a:bodyPr>
          <a:lstStyle/>
          <a:p>
            <a:pPr eaLnBrk="1" hangingPunct="1">
              <a:lnSpc>
                <a:spcPct val="150000"/>
              </a:lnSpc>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sz="3400" b="1" dirty="0" smtClean="0"/>
          </a:p>
          <a:p>
            <a:pPr indent="0" eaLnBrk="1" hangingPunct="1">
              <a:lnSpc>
                <a:spcPct val="120000"/>
              </a:lnSpc>
              <a:spcBef>
                <a:spcPts val="0"/>
              </a:spcBef>
              <a:spcAft>
                <a:spcPts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4400" dirty="0" smtClean="0"/>
              <a:t>İşletmelerin hedef pazarların ihtiyaç ve isteklerine uygun mal ve hizmet geliştirme ve sunumunda başarılı olabilmeleri, içinde faaliyet gösterdikleri dış çevreyi ve kendi iç çevrelerini anlamalarına bağlıdır. </a:t>
            </a:r>
          </a:p>
          <a:p>
            <a:pPr indent="0" eaLnBrk="1" hangingPunct="1">
              <a:lnSpc>
                <a:spcPct val="120000"/>
              </a:lnSpc>
              <a:spcBef>
                <a:spcPts val="0"/>
              </a:spcBef>
              <a:spcAft>
                <a:spcPts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4400" dirty="0" smtClean="0"/>
              <a:t>Çevre analizi,çevreyi anlama ve analiz etme,çevremizde yer alan güçleri belirleme ve bunların yarattığı fırsat ve tehditleri anlama sürecidir.</a:t>
            </a:r>
          </a:p>
          <a:p>
            <a:pPr indent="0" eaLnBrk="1" hangingPunct="1">
              <a:lnSpc>
                <a:spcPct val="120000"/>
              </a:lnSpc>
              <a:spcBef>
                <a:spcPts val="0"/>
              </a:spcBef>
              <a:spcAft>
                <a:spcPts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4400" dirty="0" smtClean="0"/>
              <a:t>İşletme dış çevresindeki çeşitli faktörlerin analizi sonucu çevrede fırsat ve tehditler ortaya çıkar. </a:t>
            </a:r>
          </a:p>
          <a:p>
            <a:pPr indent="0">
              <a:lnSpc>
                <a:spcPct val="120000"/>
              </a:lnSpc>
              <a:spcBef>
                <a:spcPts val="0"/>
              </a:spcBef>
              <a:spcAft>
                <a:spcPts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4400" dirty="0" smtClean="0">
                <a:cs typeface="Arial" pitchFamily="34" charset="0"/>
              </a:rPr>
              <a:t>Tehditler çevrede oluşan ,işletme varlığını sona erdirebilecek veya gelişimini durdurabilecek önlem alınması gereken olumsuz çevre faktörleridir. </a:t>
            </a:r>
          </a:p>
          <a:p>
            <a:pPr indent="0">
              <a:lnSpc>
                <a:spcPct val="120000"/>
              </a:lnSpc>
              <a:spcBef>
                <a:spcPts val="0"/>
              </a:spcBef>
              <a:spcAft>
                <a:spcPts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4400" dirty="0" smtClean="0">
                <a:cs typeface="Arial" pitchFamily="34" charset="0"/>
              </a:rPr>
              <a:t>Fırsatlar ise işletmeyi geliştirebilecek, daha ileriye götürebilecek olumlu çevre göstergeleridir. </a:t>
            </a:r>
          </a:p>
          <a:p>
            <a:pPr eaLnBrk="1" hangingPunct="1">
              <a:lnSpc>
                <a:spcPct val="150000"/>
              </a:lnSpc>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sz="32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4340" y="332656"/>
            <a:ext cx="7125112" cy="6525344"/>
          </a:xfrm>
        </p:spPr>
        <p:txBody>
          <a:bodyPr>
            <a:normAutofit fontScale="40000" lnSpcReduction="20000"/>
          </a:bodyPr>
          <a:lstStyle/>
          <a:p>
            <a:pPr>
              <a:buFont typeface="Times New Roman" pitchFamily="16" charset="0"/>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tr-TR" sz="7000" b="1" dirty="0" smtClean="0">
                <a:solidFill>
                  <a:schemeClr val="tx1"/>
                </a:solidFill>
                <a:cs typeface="Arial" charset="0"/>
              </a:rPr>
              <a:t>SOSYAL VE KÜLTÜREL ÇEVRE</a:t>
            </a:r>
          </a:p>
          <a:p>
            <a:pPr>
              <a:buFont typeface="Times New Roman" pitchFamily="16" charset="0"/>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endParaRPr lang="tr-TR" sz="7000" dirty="0" smtClean="0">
              <a:solidFill>
                <a:schemeClr val="tx1"/>
              </a:solidFill>
              <a:cs typeface="Arial" charset="0"/>
            </a:endParaRPr>
          </a:p>
          <a:p>
            <a:pPr>
              <a:buNone/>
            </a:pPr>
            <a:r>
              <a:rPr lang="tr-TR" sz="7000" i="1" dirty="0" smtClean="0">
                <a:cs typeface="Arial" pitchFamily="34" charset="0"/>
              </a:rPr>
              <a:t>Sosyal çevre genel anlamda kültürel- sosyal gelenek, norm ve davranışları içerir. </a:t>
            </a:r>
          </a:p>
          <a:p>
            <a:pPr>
              <a:spcBef>
                <a:spcPts val="800"/>
              </a:spcBef>
              <a:buClrTx/>
              <a:buSzTx/>
              <a:buFont typeface="Times New Roman" pitchFamily="16" charset="0"/>
              <a:buNone/>
              <a:tabLst>
                <a:tab pos="681038" algn="l"/>
                <a:tab pos="1128713" algn="l"/>
                <a:tab pos="1577975" algn="l"/>
                <a:tab pos="2027238" algn="l"/>
                <a:tab pos="2476500" algn="l"/>
                <a:tab pos="2925763" algn="l"/>
                <a:tab pos="3375025" algn="l"/>
                <a:tab pos="3824288" algn="l"/>
                <a:tab pos="4273550" algn="l"/>
                <a:tab pos="4722813" algn="l"/>
                <a:tab pos="5172075" algn="l"/>
                <a:tab pos="5621338" algn="l"/>
                <a:tab pos="6070600" algn="l"/>
                <a:tab pos="6519863" algn="l"/>
                <a:tab pos="6969125" algn="l"/>
                <a:tab pos="7418388" algn="l"/>
                <a:tab pos="7867650" algn="l"/>
                <a:tab pos="8316913" algn="l"/>
                <a:tab pos="8766175" algn="l"/>
                <a:tab pos="9215438" algn="l"/>
                <a:tab pos="9664700" algn="l"/>
              </a:tabLst>
              <a:defRPr/>
            </a:pPr>
            <a:r>
              <a:rPr lang="tr-TR" sz="7000" i="1" dirty="0" smtClean="0">
                <a:cs typeface="Arial" pitchFamily="34" charset="0"/>
              </a:rPr>
              <a:t>   </a:t>
            </a:r>
            <a:r>
              <a:rPr lang="tr-TR" sz="7000" i="1" u="sng" dirty="0" smtClean="0">
                <a:solidFill>
                  <a:schemeClr val="tx1"/>
                </a:solidFill>
                <a:effectLst>
                  <a:outerShdw blurRad="38100" dist="38100" dir="2700000" algn="tl">
                    <a:srgbClr val="000000">
                      <a:alpha val="43137"/>
                    </a:srgbClr>
                  </a:outerShdw>
                </a:effectLst>
                <a:cs typeface="Arial" charset="0"/>
              </a:rPr>
              <a:t>Kültür: </a:t>
            </a:r>
            <a:r>
              <a:rPr lang="tr-TR" sz="7000" dirty="0" smtClean="0">
                <a:solidFill>
                  <a:schemeClr val="tx1"/>
                </a:solidFill>
                <a:cs typeface="Arial" charset="0"/>
              </a:rPr>
              <a:t>Modern endüstri toplumları karmaşık biçimde guruplaşmalardan meydana gelmiştir. Her toplum,belirli durumlarda karşılaştığı problemleri çözmek ve ihtiyaçlarını gidermek için birçok araca ihtiyaç duyar. Kültürün meydana gelmesi için insanların belli esaslara göre bir araya gelmeleri gerekir. </a:t>
            </a:r>
          </a:p>
          <a:p>
            <a:pPr>
              <a:spcBef>
                <a:spcPts val="800"/>
              </a:spcBef>
              <a:buClrTx/>
              <a:buSzTx/>
              <a:buFont typeface="Times New Roman" pitchFamily="16" charset="0"/>
              <a:buNone/>
              <a:tabLst>
                <a:tab pos="681038" algn="l"/>
                <a:tab pos="1128713" algn="l"/>
                <a:tab pos="1577975" algn="l"/>
                <a:tab pos="2027238" algn="l"/>
                <a:tab pos="2476500" algn="l"/>
                <a:tab pos="2925763" algn="l"/>
                <a:tab pos="3375025" algn="l"/>
                <a:tab pos="3824288" algn="l"/>
                <a:tab pos="4273550" algn="l"/>
                <a:tab pos="4722813" algn="l"/>
                <a:tab pos="5172075" algn="l"/>
                <a:tab pos="5621338" algn="l"/>
                <a:tab pos="6070600" algn="l"/>
                <a:tab pos="6519863" algn="l"/>
                <a:tab pos="6969125" algn="l"/>
                <a:tab pos="7418388" algn="l"/>
                <a:tab pos="7867650" algn="l"/>
                <a:tab pos="8316913" algn="l"/>
                <a:tab pos="8766175" algn="l"/>
                <a:tab pos="9215438" algn="l"/>
                <a:tab pos="9664700" algn="l"/>
              </a:tabLst>
              <a:defRPr/>
            </a:pPr>
            <a:r>
              <a:rPr lang="tr-TR" sz="7000" dirty="0" smtClean="0">
                <a:solidFill>
                  <a:schemeClr val="tx1"/>
                </a:solidFill>
                <a:cs typeface="Arial" charset="0"/>
              </a:rPr>
              <a:t>        Bir toplumun kültürü o grubun üyelerinin problemlerini çözmek üzere oluşmuş bazı düzen ve kurallardan meydana gelir. </a:t>
            </a:r>
          </a:p>
          <a:p>
            <a:pPr>
              <a:buNone/>
            </a:pPr>
            <a:endParaRPr lang="tr-TR" sz="5500" i="1" dirty="0" smtClean="0">
              <a:cs typeface="Arial" pitchFamily="34" charset="0"/>
            </a:endParaRPr>
          </a:p>
          <a:p>
            <a:endParaRPr lang="tr-TR" dirty="0"/>
          </a:p>
        </p:txBody>
      </p:sp>
      <p:pic>
        <p:nvPicPr>
          <p:cNvPr id="6147" name="Picture 3" descr="C:\Users\acer\Desktop\untitled.bmp"/>
          <p:cNvPicPr>
            <a:picLocks noChangeAspect="1" noChangeArrowheads="1"/>
          </p:cNvPicPr>
          <p:nvPr/>
        </p:nvPicPr>
        <p:blipFill>
          <a:blip r:embed="rId2" cstate="print"/>
          <a:srcRect/>
          <a:stretch>
            <a:fillRect/>
          </a:stretch>
        </p:blipFill>
        <p:spPr bwMode="auto">
          <a:xfrm>
            <a:off x="7164287" y="4365104"/>
            <a:ext cx="1979713" cy="233709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268761"/>
            <a:ext cx="8424935" cy="5256584"/>
          </a:xfrm>
        </p:spPr>
        <p:txBody>
          <a:bodyPr>
            <a:normAutofit fontScale="92500" lnSpcReduction="10000"/>
          </a:bodyPr>
          <a:lstStyle/>
          <a:p>
            <a:pPr marL="522288" indent="-457200">
              <a:tabLst>
                <a:tab pos="0" algn="l"/>
                <a:tab pos="90488"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b="1" i="1" dirty="0" smtClean="0">
                <a:effectLst>
                  <a:outerShdw blurRad="38100" dist="38100" dir="2700000" algn="tl">
                    <a:srgbClr val="000000">
                      <a:alpha val="43137"/>
                    </a:srgbClr>
                  </a:outerShdw>
                </a:effectLst>
              </a:rPr>
              <a:t>Kültür, </a:t>
            </a:r>
            <a:r>
              <a:rPr lang="tr-TR" sz="2800" dirty="0" smtClean="0"/>
              <a:t>bireyler tarafından toplumsal yollarla edinilen ve iletilen,değer,yargı, inanç,ahlak,sanat ve davranış ölçüleri düzeni denilebilir. </a:t>
            </a:r>
          </a:p>
          <a:p>
            <a:pPr marL="522288" indent="-457200">
              <a:tabLst>
                <a:tab pos="0" algn="l"/>
                <a:tab pos="90488"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dirty="0" smtClean="0"/>
              <a:t>Toplumu meydana getiren insanların davranışlarını belirler ve düzenler. Kısacası kültür,değerler ve insanın yarattığı nesneler bir bütündür. Sonradan öğrenilen bir süreçtir. </a:t>
            </a:r>
          </a:p>
          <a:p>
            <a:pPr marL="522288" indent="-457200">
              <a:tabLst>
                <a:tab pos="0" algn="l"/>
                <a:tab pos="90488"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dirty="0" smtClean="0"/>
              <a:t> Yeme,içme,giyinme gibi biyolojik ihtiyaçların şekli ve çeşidi,kütür tarafından belirlenir. Herkes açlık duyabilir ama ne yenileceği,açlığı gidermek için nasıl davranılacağını kültür belirler. Pek çok davranış tarzı kültür tarafından belirlenir. </a:t>
            </a:r>
            <a:r>
              <a:rPr lang="tr-TR" sz="2800" dirty="0" err="1" smtClean="0"/>
              <a:t>Aile,din,dil</a:t>
            </a:r>
            <a:r>
              <a:rPr lang="tr-TR" sz="2800" dirty="0" smtClean="0"/>
              <a:t> vb. Sosyal ve kültürel kurumlar davranışları yönlendirir.</a:t>
            </a:r>
          </a:p>
          <a:p>
            <a:endParaRPr lang="tr-TR" dirty="0"/>
          </a:p>
        </p:txBody>
      </p:sp>
      <p:pic>
        <p:nvPicPr>
          <p:cNvPr id="9218" name="Picture 2" descr="C:\Users\acer\Desktop\imagesCA1XCE97.jpg"/>
          <p:cNvPicPr>
            <a:picLocks noChangeAspect="1" noChangeArrowheads="1"/>
          </p:cNvPicPr>
          <p:nvPr/>
        </p:nvPicPr>
        <p:blipFill>
          <a:blip r:embed="rId2" cstate="print"/>
          <a:srcRect/>
          <a:stretch>
            <a:fillRect/>
          </a:stretch>
        </p:blipFill>
        <p:spPr bwMode="auto">
          <a:xfrm>
            <a:off x="5580113" y="1"/>
            <a:ext cx="3563888" cy="126875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043608" y="764704"/>
            <a:ext cx="7704856" cy="6093296"/>
          </a:xfrm>
          <a:prstGeom prst="rect">
            <a:avLst/>
          </a:prstGeom>
          <a:noFill/>
          <a:ln w="9525">
            <a:noFill/>
            <a:round/>
            <a:headEnd/>
            <a:tailEnd/>
          </a:ln>
          <a:effectLst/>
        </p:spPr>
        <p:txBody>
          <a:bodyPr lIns="90000" tIns="46800" rIns="90000" bIns="46800"/>
          <a:lstStyle/>
          <a:p>
            <a:pPr algn="just">
              <a:spcBef>
                <a:spcPts val="800"/>
              </a:spcBef>
              <a:tabLst>
                <a:tab pos="681038" algn="l"/>
                <a:tab pos="1128713" algn="l"/>
                <a:tab pos="1577975" algn="l"/>
                <a:tab pos="2027238" algn="l"/>
                <a:tab pos="2476500" algn="l"/>
                <a:tab pos="2925763" algn="l"/>
                <a:tab pos="3375025" algn="l"/>
                <a:tab pos="3824288" algn="l"/>
                <a:tab pos="4273550" algn="l"/>
                <a:tab pos="4722813" algn="l"/>
                <a:tab pos="5172075" algn="l"/>
                <a:tab pos="5621338" algn="l"/>
                <a:tab pos="6070600" algn="l"/>
                <a:tab pos="6519863" algn="l"/>
                <a:tab pos="6969125" algn="l"/>
                <a:tab pos="7418388" algn="l"/>
                <a:tab pos="7867650" algn="l"/>
                <a:tab pos="8316913" algn="l"/>
                <a:tab pos="8766175" algn="l"/>
                <a:tab pos="9215438" algn="l"/>
                <a:tab pos="9664700" algn="l"/>
              </a:tabLst>
              <a:defRPr/>
            </a:pPr>
            <a:r>
              <a:rPr lang="tr-TR" sz="2800" b="1" dirty="0" smtClean="0">
                <a:solidFill>
                  <a:schemeClr val="tx1"/>
                </a:solidFill>
                <a:latin typeface="+mj-lt"/>
              </a:rPr>
              <a:t>Kültürel değişimler pazarlamacılar açısından fırsattır. Çünkü değerler değiştikçe satın alım kararları ve yaşam tarzlarını etkilemektedir. Bu değerler değişirken, ortaya çıkan değişiklikler yeni ürün ve hizmetlerin doğmasına neden olabilir. Çünkü insanlar nasıl yaşıyorsa o şekilde de tüketecektir. </a:t>
            </a:r>
          </a:p>
          <a:p>
            <a:pPr algn="just">
              <a:spcBef>
                <a:spcPts val="800"/>
              </a:spcBef>
              <a:tabLst>
                <a:tab pos="681038" algn="l"/>
                <a:tab pos="1128713" algn="l"/>
                <a:tab pos="1577975" algn="l"/>
                <a:tab pos="2027238" algn="l"/>
                <a:tab pos="2476500" algn="l"/>
                <a:tab pos="2925763" algn="l"/>
                <a:tab pos="3375025" algn="l"/>
                <a:tab pos="3824288" algn="l"/>
                <a:tab pos="4273550" algn="l"/>
                <a:tab pos="4722813" algn="l"/>
                <a:tab pos="5172075" algn="l"/>
                <a:tab pos="5621338" algn="l"/>
                <a:tab pos="6070600" algn="l"/>
                <a:tab pos="6519863" algn="l"/>
                <a:tab pos="6969125" algn="l"/>
                <a:tab pos="7418388" algn="l"/>
                <a:tab pos="7867650" algn="l"/>
                <a:tab pos="8316913" algn="l"/>
                <a:tab pos="8766175" algn="l"/>
                <a:tab pos="9215438" algn="l"/>
                <a:tab pos="9664700" algn="l"/>
              </a:tabLst>
              <a:defRPr/>
            </a:pPr>
            <a:r>
              <a:rPr lang="tr-TR" sz="2800" b="1" dirty="0" err="1" smtClean="0">
                <a:solidFill>
                  <a:schemeClr val="tx1"/>
                </a:solidFill>
                <a:latin typeface="+mj-lt"/>
              </a:rPr>
              <a:t>Sosyo</a:t>
            </a:r>
            <a:r>
              <a:rPr lang="tr-TR" sz="2800" b="1" dirty="0" smtClean="0">
                <a:solidFill>
                  <a:schemeClr val="tx1"/>
                </a:solidFill>
                <a:latin typeface="+mj-lt"/>
              </a:rPr>
              <a:t>- kültürel anlamda değişimler kişilerin yaşam tarzlarını da değiştirecektir. Fikirler, ilgiler, faaliyetler, değerler yaşam tarzının belirleyicileridir. İçerisinde bulunulan toplumun yapısı, yeniliklere nasıl baktığı bu yeniliklerin kabul hızını belirleyecektir. </a:t>
            </a:r>
            <a:endParaRPr lang="tr-TR" sz="2800" b="1" dirty="0" smtClean="0">
              <a:solidFill>
                <a:schemeClr val="tx1"/>
              </a:solidFill>
              <a:latin typeface="+mj-lt"/>
              <a:cs typeface="Arial" charset="0"/>
            </a:endParaRPr>
          </a:p>
          <a:p>
            <a:pPr>
              <a:spcBef>
                <a:spcPts val="800"/>
              </a:spcBef>
              <a:buFont typeface="Times New Roman" pitchFamily="16" charset="0"/>
              <a:buNone/>
              <a:tabLst>
                <a:tab pos="681038" algn="l"/>
                <a:tab pos="1128713" algn="l"/>
                <a:tab pos="1577975" algn="l"/>
                <a:tab pos="2027238" algn="l"/>
                <a:tab pos="2476500" algn="l"/>
                <a:tab pos="2925763" algn="l"/>
                <a:tab pos="3375025" algn="l"/>
                <a:tab pos="3824288" algn="l"/>
                <a:tab pos="4273550" algn="l"/>
                <a:tab pos="4722813" algn="l"/>
                <a:tab pos="5172075" algn="l"/>
                <a:tab pos="5621338" algn="l"/>
                <a:tab pos="6070600" algn="l"/>
                <a:tab pos="6519863" algn="l"/>
                <a:tab pos="6969125" algn="l"/>
                <a:tab pos="7418388" algn="l"/>
                <a:tab pos="7867650" algn="l"/>
                <a:tab pos="8316913" algn="l"/>
                <a:tab pos="8766175" algn="l"/>
                <a:tab pos="9215438" algn="l"/>
                <a:tab pos="9664700" algn="l"/>
              </a:tabLst>
              <a:defRPr/>
            </a:pPr>
            <a:endParaRPr lang="tr-TR" sz="2800" dirty="0" smtClean="0">
              <a:solidFill>
                <a:schemeClr val="tx1"/>
              </a:solidFill>
            </a:endParaRPr>
          </a:p>
          <a:p>
            <a:pPr>
              <a:spcBef>
                <a:spcPts val="800"/>
              </a:spcBef>
              <a:buFont typeface="Times New Roman" pitchFamily="16" charset="0"/>
              <a:buNone/>
              <a:tabLst>
                <a:tab pos="681038" algn="l"/>
                <a:tab pos="1128713" algn="l"/>
                <a:tab pos="1577975" algn="l"/>
                <a:tab pos="2027238" algn="l"/>
                <a:tab pos="2476500" algn="l"/>
                <a:tab pos="2925763" algn="l"/>
                <a:tab pos="3375025" algn="l"/>
                <a:tab pos="3824288" algn="l"/>
                <a:tab pos="4273550" algn="l"/>
                <a:tab pos="4722813" algn="l"/>
                <a:tab pos="5172075" algn="l"/>
                <a:tab pos="5621338" algn="l"/>
                <a:tab pos="6070600" algn="l"/>
                <a:tab pos="6519863" algn="l"/>
                <a:tab pos="6969125" algn="l"/>
                <a:tab pos="7418388" algn="l"/>
                <a:tab pos="7867650" algn="l"/>
                <a:tab pos="8316913" algn="l"/>
                <a:tab pos="8766175" algn="l"/>
                <a:tab pos="9215438" algn="l"/>
                <a:tab pos="9664700" algn="l"/>
              </a:tabLst>
              <a:defRPr/>
            </a:pPr>
            <a:r>
              <a:rPr lang="tr-TR" sz="2800" dirty="0">
                <a:solidFill>
                  <a:schemeClr val="tx1"/>
                </a:solidFill>
                <a:latin typeface="+mn-lt"/>
                <a:cs typeface="Arial"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7"/>
            <a:ext cx="8352927" cy="4824536"/>
          </a:xfrm>
        </p:spPr>
        <p:txBody>
          <a:bodyPr/>
          <a:lstStyle/>
          <a:p>
            <a:pPr marL="40690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dirty="0" smtClean="0"/>
              <a:t>Toplum içerisinde benzer kültürel özellikleri olan gruplara </a:t>
            </a:r>
            <a:r>
              <a:rPr lang="tr-TR" sz="2800" b="1" i="1" u="sng" dirty="0" smtClean="0">
                <a:effectLst>
                  <a:outerShdw blurRad="38100" dist="38100" dir="2700000" algn="tl">
                    <a:srgbClr val="000000">
                      <a:alpha val="43137"/>
                    </a:srgbClr>
                  </a:outerShdw>
                </a:effectLst>
              </a:rPr>
              <a:t>etnik gruplar </a:t>
            </a:r>
            <a:r>
              <a:rPr lang="tr-TR" sz="2800" dirty="0" smtClean="0"/>
              <a:t>denir. Nüfus artışı ve kültür homojenliğinin bozulması ile ortaya çıkan ırk,din,dil gibi boyutlarda görülen ortak özelliklere </a:t>
            </a:r>
            <a:r>
              <a:rPr lang="tr-TR" sz="2800" b="1" i="1" u="sng" dirty="0" smtClean="0">
                <a:effectLst>
                  <a:outerShdw blurRad="38100" dist="38100" dir="2700000" algn="tl">
                    <a:srgbClr val="000000">
                      <a:alpha val="43137"/>
                    </a:srgbClr>
                  </a:outerShdw>
                </a:effectLst>
              </a:rPr>
              <a:t>alt kültür </a:t>
            </a:r>
            <a:r>
              <a:rPr lang="tr-TR" sz="2800" dirty="0" smtClean="0"/>
              <a:t>denir. </a:t>
            </a:r>
          </a:p>
          <a:p>
            <a:pPr marL="40690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dirty="0" smtClean="0"/>
              <a:t>Alt kültür kavramına ülkemizde Karadeniz ve Doğu alt kültürlerini örnek verebiliriz. Bu kültürler farklı yaşayış,davranış,duygu ve düşünceye sahiptirler.</a:t>
            </a:r>
          </a:p>
          <a:p>
            <a:endParaRPr lang="tr-TR" dirty="0"/>
          </a:p>
        </p:txBody>
      </p:sp>
      <p:pic>
        <p:nvPicPr>
          <p:cNvPr id="7170" name="Picture 2" descr="C:\Users\acer\Desktop\imagesCABQ4SI0.jpg"/>
          <p:cNvPicPr>
            <a:picLocks noChangeAspect="1" noChangeArrowheads="1"/>
          </p:cNvPicPr>
          <p:nvPr/>
        </p:nvPicPr>
        <p:blipFill>
          <a:blip r:embed="rId2" cstate="print"/>
          <a:srcRect/>
          <a:stretch>
            <a:fillRect/>
          </a:stretch>
        </p:blipFill>
        <p:spPr bwMode="auto">
          <a:xfrm>
            <a:off x="2699792" y="4437113"/>
            <a:ext cx="4032448" cy="242088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07361"/>
            <a:ext cx="8352928" cy="4934007"/>
          </a:xfrm>
        </p:spPr>
        <p:txBody>
          <a:bodyPr>
            <a:normAutofit fontScale="92500" lnSpcReduction="20000"/>
          </a:bodyPr>
          <a:lstStyle/>
          <a:p>
            <a:pPr marL="40690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000" i="1" u="sng" dirty="0" smtClean="0">
                <a:effectLst>
                  <a:outerShdw blurRad="38100" dist="38100" dir="2700000" algn="tl">
                    <a:srgbClr val="000000">
                      <a:alpha val="43137"/>
                    </a:srgbClr>
                  </a:outerShdw>
                </a:effectLst>
              </a:rPr>
              <a:t>Kültürel Değerler: </a:t>
            </a:r>
            <a:r>
              <a:rPr lang="tr-TR" sz="3000" dirty="0" smtClean="0"/>
              <a:t>Özellikle uluslararası pazarlamada pazarlama karmasının tespitinde önemli rol oynarlar. Çünkü ferdin tutumlarına, inançlarına,güdülerine etki eder. </a:t>
            </a:r>
          </a:p>
          <a:p>
            <a:pPr marL="40690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000" dirty="0" smtClean="0"/>
              <a:t>Bu bakımdan pazarlama yöneticisinin ve firmanın hitap ettiği pazarın özelliklerini bilmesi gerekir. Yöneticinin bütün bu değerleri alt üst edecek bir bileşimle veya ambalajla piyasaya girmesi,firmanın yok olmasına sebep olabilir. Örn.;toplumun tüketim kalıbına uymayan bir mamul,ahlak kurallarına aykırı bir tanıtım ve ambalaj firmayı başarısız kılabilir. </a:t>
            </a:r>
          </a:p>
          <a:p>
            <a:endParaRPr lang="tr-TR" dirty="0"/>
          </a:p>
        </p:txBody>
      </p:sp>
      <p:pic>
        <p:nvPicPr>
          <p:cNvPr id="10242" name="Picture 2" descr="C:\Users\acer\Desktop\imagesCAF3R5NE.jpg"/>
          <p:cNvPicPr>
            <a:picLocks noChangeAspect="1" noChangeArrowheads="1"/>
          </p:cNvPicPr>
          <p:nvPr/>
        </p:nvPicPr>
        <p:blipFill>
          <a:blip r:embed="rId2" cstate="print"/>
          <a:srcRect/>
          <a:stretch>
            <a:fillRect/>
          </a:stretch>
        </p:blipFill>
        <p:spPr bwMode="auto">
          <a:xfrm>
            <a:off x="0" y="0"/>
            <a:ext cx="3851920" cy="153159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800" dirty="0"/>
              <a:t>Kültürel farklılıklar bölgeler arasında da mevcuttur. Dolayısıyla yaşam tarzı, adetler</a:t>
            </a:r>
            <a:r>
              <a:rPr lang="tr-TR" sz="2800" dirty="0" smtClean="0"/>
              <a:t>, </a:t>
            </a:r>
            <a:r>
              <a:rPr lang="tr-TR" sz="2800" dirty="0" err="1" smtClean="0"/>
              <a:t>alışkanlıklar,beğeniler</a:t>
            </a:r>
            <a:r>
              <a:rPr lang="tr-TR" sz="2800" dirty="0" smtClean="0"/>
              <a:t> </a:t>
            </a:r>
            <a:r>
              <a:rPr lang="tr-TR" sz="2800" dirty="0"/>
              <a:t>birbirine benzemez. Pazarlamacının özellikle pazarlama politikalarını belirlerken bu farklılıkları göz önüne almaları gerekir.</a:t>
            </a:r>
          </a:p>
          <a:p>
            <a:endParaRPr lang="tr-TR" dirty="0"/>
          </a:p>
        </p:txBody>
      </p:sp>
    </p:spTree>
    <p:extLst>
      <p:ext uri="{BB962C8B-B14F-4D97-AF65-F5344CB8AC3E}">
        <p14:creationId xmlns:p14="http://schemas.microsoft.com/office/powerpoint/2010/main" val="3708406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0" y="188913"/>
            <a:ext cx="9144000" cy="6669087"/>
          </a:xfrm>
        </p:spPr>
        <p:txBody>
          <a:bodyPr>
            <a:noAutofit/>
          </a:bodyPr>
          <a:lstStyle/>
          <a:p>
            <a:pPr marL="406908" indent="-34290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i="1" u="sng" dirty="0" smtClean="0">
                <a:effectLst>
                  <a:outerShdw blurRad="38100" dist="38100" dir="2700000" algn="tl">
                    <a:srgbClr val="000000">
                      <a:alpha val="43137"/>
                    </a:srgbClr>
                  </a:outerShdw>
                </a:effectLst>
              </a:rPr>
              <a:t>Yaşam Tarzı:</a:t>
            </a:r>
            <a:r>
              <a:rPr lang="tr-TR" sz="2800" i="1" dirty="0" smtClean="0">
                <a:effectLst>
                  <a:outerShdw blurRad="38100" dist="38100" dir="2700000" algn="tl">
                    <a:srgbClr val="000000">
                      <a:alpha val="43137"/>
                    </a:srgbClr>
                  </a:outerShdw>
                </a:effectLst>
              </a:rPr>
              <a:t>  </a:t>
            </a:r>
            <a:r>
              <a:rPr lang="tr-TR" sz="2800" dirty="0" smtClean="0"/>
              <a:t>İnsanlar </a:t>
            </a:r>
            <a:r>
              <a:rPr lang="tr-TR" sz="2800" dirty="0"/>
              <a:t>nasıl yaşarlarsa öyle tüketirler. Yeme,içme, giyinme,eğlenme vb. tüketicilerin yaşam tarzlarına göre şekillenir. </a:t>
            </a:r>
            <a:endParaRPr lang="tr-TR" sz="2800" dirty="0" smtClean="0"/>
          </a:p>
          <a:p>
            <a:pPr marL="406908" indent="-34290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dirty="0" smtClean="0"/>
              <a:t>Yaşam </a:t>
            </a:r>
            <a:r>
              <a:rPr lang="tr-TR" sz="2800" dirty="0"/>
              <a:t>tarzını </a:t>
            </a:r>
            <a:r>
              <a:rPr lang="tr-TR" sz="2800" dirty="0" smtClean="0"/>
              <a:t>belirleyen değişkenler,faaliyetler,ilgiler,beğeniler,tutumlar,tüketim </a:t>
            </a:r>
            <a:r>
              <a:rPr lang="tr-TR" sz="2800" dirty="0"/>
              <a:t>kalıpları ve beklentilerdir. </a:t>
            </a:r>
            <a:endParaRPr lang="tr-TR" sz="2800" dirty="0" smtClean="0"/>
          </a:p>
          <a:p>
            <a:pPr marL="406908" indent="-34290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2800" dirty="0" smtClean="0"/>
              <a:t>Yaşam </a:t>
            </a:r>
            <a:r>
              <a:rPr lang="tr-TR" sz="2800" dirty="0"/>
              <a:t>biçimini etkileyen faktörler ise,bireyin sosyal sınıfı,demografik yapısı,şekli,kişiliği,değerleri,aile yaşam eğrisi, kültürü,geçiş deneyimleridir. </a:t>
            </a:r>
            <a:endParaRPr lang="tr-TR" sz="28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2800" i="1" u="sng" dirty="0">
                <a:effectLst>
                  <a:outerShdw blurRad="38100" dist="38100" dir="2700000" algn="tl">
                    <a:srgbClr val="000000">
                      <a:alpha val="43137"/>
                    </a:srgbClr>
                  </a:outerShdw>
                </a:effectLst>
              </a:rPr>
              <a:t>Tüketim kalıpları: </a:t>
            </a:r>
            <a:r>
              <a:rPr lang="tr-TR" sz="2800" dirty="0"/>
              <a:t>Tüketici satın alma kararı ile birlikte nereden</a:t>
            </a:r>
            <a:r>
              <a:rPr lang="tr-TR" sz="2800" dirty="0" smtClean="0"/>
              <a:t>, ne </a:t>
            </a:r>
            <a:r>
              <a:rPr lang="tr-TR" sz="2800" dirty="0"/>
              <a:t>miktarda</a:t>
            </a:r>
            <a:r>
              <a:rPr lang="tr-TR" sz="2800" dirty="0" smtClean="0"/>
              <a:t>, nasıl, ne </a:t>
            </a:r>
            <a:r>
              <a:rPr lang="tr-TR" sz="2800" dirty="0"/>
              <a:t>zaman satın alacağı sorularının cevabını arar. Bu konuda yapılacak araştırmalar pazarın </a:t>
            </a:r>
            <a:r>
              <a:rPr lang="tr-TR" sz="2800" dirty="0" err="1"/>
              <a:t>belirlenmesine,pazarlama</a:t>
            </a:r>
            <a:r>
              <a:rPr lang="tr-TR" sz="2800" dirty="0"/>
              <a:t> karmasının oluşturulması konusunda verilecek kararlara ışık tutar.</a:t>
            </a:r>
          </a:p>
          <a:p>
            <a:endParaRPr lang="tr-TR" dirty="0"/>
          </a:p>
        </p:txBody>
      </p:sp>
    </p:spTree>
    <p:extLst>
      <p:ext uri="{BB962C8B-B14F-4D97-AF65-F5344CB8AC3E}">
        <p14:creationId xmlns:p14="http://schemas.microsoft.com/office/powerpoint/2010/main" val="2065009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827584" y="188913"/>
            <a:ext cx="7848872" cy="6408439"/>
          </a:xfrm>
        </p:spPr>
        <p:txBody>
          <a:bodyPr>
            <a:normAutofit lnSpcReduction="10000"/>
          </a:bodyPr>
          <a:lstStyle/>
          <a:p>
            <a:pPr marL="0" indent="0" eaLnBrk="1" hangingPunct="1">
              <a:buFont typeface="Wingdings 2" panose="05020102010507070707" pitchFamily="18" charset="2"/>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800" b="1" dirty="0" smtClean="0"/>
              <a:t>TEKNOLOJİK FAKTÖRLER</a:t>
            </a:r>
          </a:p>
          <a:p>
            <a:pPr marL="0" indent="0" eaLnBrk="1" hangingPunct="1">
              <a:buFont typeface="Wingdings 2" panose="05020102010507070707" pitchFamily="18" charset="2"/>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800" dirty="0" smtClean="0"/>
              <a:t>Artan rekabetin sonucu olarak işletmeler ancak yeniliklerle ayakta kalabilmekte ve geliştirilen yeni teknoloji ve ürünler sayesinde yeni talep oluşturma fırsatı elde etmektedir. Yeni teknolojiler yeni ürünler, pazarlar ve fırsatlar yaratır. </a:t>
            </a:r>
            <a:r>
              <a:rPr lang="tr-TR" sz="2500" dirty="0" smtClean="0"/>
              <a:t>Teknoloji değişimin itici gücüdür. Teknolojik gelişmeler, gereksinim oluşturmada başarılı firmalar tarafından gerçekleştirilir. </a:t>
            </a:r>
          </a:p>
          <a:p>
            <a:pPr marL="0" indent="0" eaLnBrk="1" hangingPunct="1">
              <a:buClrTx/>
              <a:buSzTx/>
              <a:buFontTx/>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500" b="1" dirty="0" smtClean="0"/>
              <a:t>Teknoloji pazarı üç şekilde etkiler;</a:t>
            </a:r>
          </a:p>
          <a:p>
            <a:pPr marL="0" indent="0" eaLnBrk="1" hangingPunct="1">
              <a:buClrTx/>
              <a:buSzTx/>
              <a:buFontTx/>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500" dirty="0" smtClean="0"/>
              <a:t>1. Tamamen yeni endüstriler yaratarak(</a:t>
            </a:r>
            <a:r>
              <a:rPr lang="tr-TR" sz="2500" dirty="0" err="1" smtClean="0"/>
              <a:t>çipler,lazerler</a:t>
            </a:r>
            <a:r>
              <a:rPr lang="tr-TR" sz="2500" dirty="0" smtClean="0"/>
              <a:t>)</a:t>
            </a:r>
          </a:p>
          <a:p>
            <a:pPr marL="0" indent="0" eaLnBrk="1" hangingPunct="1">
              <a:buClrTx/>
              <a:buSzTx/>
              <a:buFontTx/>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500" dirty="0" smtClean="0"/>
              <a:t>2. Var olan endüstride köklü değişiklikler yaparak ya da Ortadan kaldırarak(hesap makinesi-bilgisayar)</a:t>
            </a:r>
          </a:p>
          <a:p>
            <a:pPr marL="0" indent="0" eaLnBrk="1" hangingPunct="1">
              <a:buClrTx/>
              <a:buSzTx/>
              <a:buFontTx/>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500" dirty="0" smtClean="0"/>
              <a:t>3. </a:t>
            </a:r>
            <a:r>
              <a:rPr lang="tr-TR" sz="2400" dirty="0" smtClean="0"/>
              <a:t>Yeni teknoloji ile ilgili endüstri oluşturmak (mikro dalga fırınlar)</a:t>
            </a:r>
            <a:endParaRPr lang="tr-TR" sz="25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807361"/>
            <a:ext cx="8280920" cy="4789991"/>
          </a:xfrm>
        </p:spPr>
        <p:txBody>
          <a:bodyPr>
            <a:normAutofit/>
          </a:bodyPr>
          <a:lstStyle/>
          <a:p>
            <a:pPr marL="0" indent="0">
              <a:buClrTx/>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800" b="1" dirty="0" smtClean="0"/>
              <a:t>Teknoloji pazarı üç şekilde etkiler;</a:t>
            </a:r>
          </a:p>
          <a:p>
            <a:pPr marL="0" indent="0">
              <a:buClrTx/>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800" dirty="0" smtClean="0"/>
              <a:t>1. Tamamen yeni endüstriler yaratarak(çipler,lazerler)</a:t>
            </a:r>
          </a:p>
          <a:p>
            <a:pPr marL="0" indent="0">
              <a:buClrTx/>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800" dirty="0" smtClean="0"/>
              <a:t>2. Var olan endüstride köklü değişiklikler yaparak ya da Ortadan kaldırarak(hesap makinesi-bilgisayar)</a:t>
            </a:r>
          </a:p>
          <a:p>
            <a:pPr marL="0" indent="0">
              <a:buClrTx/>
              <a:buNone/>
              <a:tabLst>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tr-TR" sz="2800" dirty="0" smtClean="0"/>
              <a:t>3. Yeni teknoloji ile ilgili endüstri oluşturmak (mikro dalga fırınlar)</a:t>
            </a:r>
          </a:p>
          <a:p>
            <a:endParaRPr lang="tr-TR" dirty="0"/>
          </a:p>
        </p:txBody>
      </p:sp>
      <p:pic>
        <p:nvPicPr>
          <p:cNvPr id="11266" name="Picture 2" descr="C:\Users\acer\Desktop\imagesCAIFZL2S.jpg"/>
          <p:cNvPicPr>
            <a:picLocks noChangeAspect="1" noChangeArrowheads="1"/>
          </p:cNvPicPr>
          <p:nvPr/>
        </p:nvPicPr>
        <p:blipFill>
          <a:blip r:embed="rId2" cstate="print"/>
          <a:srcRect/>
          <a:stretch>
            <a:fillRect/>
          </a:stretch>
        </p:blipFill>
        <p:spPr bwMode="auto">
          <a:xfrm>
            <a:off x="5220073" y="0"/>
            <a:ext cx="3923928" cy="20608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07361"/>
            <a:ext cx="8784976" cy="4717983"/>
          </a:xfrm>
        </p:spPr>
        <p:txBody>
          <a:bodyPr/>
          <a:lstStyle/>
          <a:p>
            <a:pPr indent="0">
              <a:spcBef>
                <a:spcPts val="0"/>
              </a:spcBef>
              <a:spcAft>
                <a:spcPts val="0"/>
              </a:spcAft>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r>
              <a:rPr lang="tr-TR" sz="2400" dirty="0" smtClean="0"/>
              <a:t>Pazarlama stratejileri ve politika kararları değişen çevrede alınır ve uygulanır. Değişen çevrenin doğası fırsatları,tehditleri ve sınırlamaları beraberinde getirmesidir. </a:t>
            </a:r>
          </a:p>
          <a:p>
            <a:pPr indent="0">
              <a:spcBef>
                <a:spcPts val="0"/>
              </a:spcBef>
              <a:spcAft>
                <a:spcPts val="0"/>
              </a:spcAft>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r>
              <a:rPr lang="tr-TR" sz="2400" dirty="0" smtClean="0"/>
              <a:t> Günümüz pazarları için önemli fırsat rakiplerimizden daha kaliteli ürünü daha düşük fiyatla sunmak ve bundan kâr elde edebilmektir. </a:t>
            </a:r>
          </a:p>
          <a:p>
            <a:pPr indent="0">
              <a:spcBef>
                <a:spcPts val="0"/>
              </a:spcBef>
              <a:spcAft>
                <a:spcPts val="0"/>
              </a:spcAft>
              <a:tabLst>
                <a:tab pos="0"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defRPr/>
            </a:pPr>
            <a:r>
              <a:rPr lang="tr-TR" sz="2400" dirty="0" smtClean="0"/>
              <a:t> Çünkü tüm dünyada düşük gelirli tüketici kitleleri giderek artmaktadır. Bu durum, düşük fiyatlı ve fiyatına oranla kalitesi yüksek beklentileri karşılayan ürünlerin sadık müşteri kitlesinin giderek artacağını göstermektedir.(BİM, İKEA vb.) </a:t>
            </a:r>
          </a:p>
          <a:p>
            <a:endParaRPr lang="tr-TR" dirty="0"/>
          </a:p>
        </p:txBody>
      </p:sp>
      <p:pic>
        <p:nvPicPr>
          <p:cNvPr id="1026" name="Picture 2" descr="C:\Users\acer\Desktop\imagesCARFADK1.jpg"/>
          <p:cNvPicPr>
            <a:picLocks noChangeAspect="1" noChangeArrowheads="1"/>
          </p:cNvPicPr>
          <p:nvPr/>
        </p:nvPicPr>
        <p:blipFill>
          <a:blip r:embed="rId2" cstate="print"/>
          <a:srcRect/>
          <a:stretch>
            <a:fillRect/>
          </a:stretch>
        </p:blipFill>
        <p:spPr bwMode="auto">
          <a:xfrm>
            <a:off x="4788024" y="0"/>
            <a:ext cx="4355976" cy="1756073"/>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idx="1"/>
          </p:nvPr>
        </p:nvSpPr>
        <p:spPr>
          <a:xfrm>
            <a:off x="539552" y="188913"/>
            <a:ext cx="8604448" cy="6669087"/>
          </a:xfrm>
        </p:spPr>
        <p:txBody>
          <a:bodyPr>
            <a:noAutofit/>
          </a:bodyPr>
          <a:lstStyle/>
          <a:p>
            <a:pPr marL="0" indent="0" algn="just" eaLnBrk="1" hangingPunct="1">
              <a:spcBef>
                <a:spcPts val="0"/>
              </a:spcBef>
              <a:spcAft>
                <a:spcPts val="0"/>
              </a:spcAft>
              <a:buFont typeface="Wingdings 2" panose="05020102010507070707" pitchFamily="18" charset="2"/>
              <a:buNone/>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tr-TR" sz="2800" b="1" dirty="0" smtClean="0"/>
              <a:t>POLİTİK VE YASAL ÇEVRE</a:t>
            </a:r>
          </a:p>
          <a:p>
            <a:pPr marL="0" indent="0" algn="just">
              <a:spcBef>
                <a:spcPts val="0"/>
              </a:spcBef>
              <a:spcAft>
                <a:spcPts val="0"/>
              </a:spcAft>
              <a:buNone/>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tr-TR" sz="2800" dirty="0" smtClean="0"/>
              <a:t>Firmaların pazarlama kararı ve uygulamaları politik ve yasal çevredeki gelişme ve değişmelerden büyük ölçüde etkilenir. </a:t>
            </a:r>
            <a:r>
              <a:rPr lang="tr-TR" sz="2800" dirty="0" smtClean="0">
                <a:cs typeface="Arial" pitchFamily="34" charset="0"/>
              </a:rPr>
              <a:t>Politik çevre toplum genelinde, iş ve sosyal çevrelerinde ve diğer kurumsal faaliyetlerdeki davranış ve tepkileri içerir. </a:t>
            </a:r>
          </a:p>
          <a:p>
            <a:pPr marL="0" indent="0" algn="just">
              <a:spcBef>
                <a:spcPts val="0"/>
              </a:spcBef>
              <a:spcAft>
                <a:spcPts val="0"/>
              </a:spcAft>
              <a:buNone/>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tr-TR" sz="2800" dirty="0" smtClean="0">
                <a:cs typeface="Arial" pitchFamily="34" charset="0"/>
              </a:rPr>
              <a:t>Var olan düzenlemeleri ve uygulamalardaki değişimleri pazarlamacıların dikkatle takip etmesi gerekir. </a:t>
            </a:r>
            <a:endParaRPr lang="tr-TR" sz="2800" dirty="0" smtClean="0"/>
          </a:p>
          <a:p>
            <a:pPr marL="0" indent="0" algn="just" eaLnBrk="1" hangingPunct="1">
              <a:spcBef>
                <a:spcPts val="0"/>
              </a:spcBef>
              <a:spcAft>
                <a:spcPts val="0"/>
              </a:spcAft>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tr-TR" sz="2800" dirty="0" smtClean="0"/>
              <a:t>Firma toplumun yaşama ve gelişmesi için büyük öneme sahip din, ahlak, örf, adet, gelenek gibi toplumsal ilişkileri düzenleyen kültürel faktörler yanında kanun, kararname, tüzük, yönetmelik gibi yapıyı belirleyen düzenlemelere uymak zorundadır. </a:t>
            </a:r>
          </a:p>
          <a:p>
            <a:pPr marL="0" indent="0" algn="just" eaLnBrk="1" hangingPunct="1">
              <a:spcBef>
                <a:spcPts val="0"/>
              </a:spcBef>
              <a:spcAft>
                <a:spcPts val="0"/>
              </a:spcAft>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tr-TR" sz="2800" dirty="0" smtClean="0"/>
              <a:t>Ülkenin siyasal sistemi firmaların yapılanması ve pazarlama sistemlerini etkiler.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467544" y="188913"/>
            <a:ext cx="8676456" cy="6192415"/>
          </a:xfrm>
        </p:spPr>
        <p:txBody>
          <a:bodyPr>
            <a:normAutofit/>
          </a:bodyPr>
          <a:lstStyle/>
          <a:p>
            <a:pPr marL="0" indent="1588" eaLnBrk="1" hangingPunct="1">
              <a:buFont typeface="Wingdings 2" panose="05020102010507070707" pitchFamily="18" charset="2"/>
              <a:buNone/>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tr-TR" sz="2800" dirty="0" smtClean="0"/>
              <a:t>Ekonomik alanda yasal düzenlemelerin başlıca amaçları şunlardır;   </a:t>
            </a:r>
          </a:p>
          <a:p>
            <a:pPr marL="0" indent="1588">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tr-TR" sz="2800" dirty="0" smtClean="0"/>
              <a:t>Vergiler   </a:t>
            </a:r>
          </a:p>
          <a:p>
            <a:pPr marL="0" indent="1588">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tr-TR" sz="2800" dirty="0" smtClean="0"/>
              <a:t>Tüketicinin korunması ile ilgili yasal düzenlemeler </a:t>
            </a:r>
          </a:p>
          <a:p>
            <a:pPr marL="0" indent="1588">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tr-TR" sz="2800" dirty="0" smtClean="0"/>
              <a:t>Haksız rekabetten korumak</a:t>
            </a:r>
          </a:p>
          <a:p>
            <a:pPr marL="0" indent="1588">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tr-TR" sz="2800" dirty="0" smtClean="0"/>
              <a:t>Yatırım teşvikleri</a:t>
            </a:r>
          </a:p>
          <a:p>
            <a:pPr marL="0" indent="1588">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tr-TR" sz="2800" dirty="0" smtClean="0"/>
              <a:t>Marka ve patent hakları </a:t>
            </a:r>
          </a:p>
          <a:p>
            <a:pPr marL="0" indent="1588" eaLnBrk="1" hangingPunct="1">
              <a:buFont typeface="Wingdings 2" panose="05020102010507070707" pitchFamily="18" charset="2"/>
              <a:buNone/>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tr-TR" sz="25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2060848"/>
            <a:ext cx="8928992" cy="4536504"/>
          </a:xfrm>
        </p:spPr>
        <p:txBody>
          <a:bodyPr>
            <a:normAutofit lnSpcReduction="10000"/>
          </a:bodyPr>
          <a:lstStyle/>
          <a:p>
            <a:pPr marL="0" indent="1588">
              <a:buNone/>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tr-TR" sz="3000" b="1" dirty="0" smtClean="0"/>
              <a:t>DOĞAL ÇEVRE</a:t>
            </a:r>
          </a:p>
          <a:p>
            <a:pPr marL="0" indent="1588">
              <a:buNone/>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tr-TR" sz="3000" dirty="0" smtClean="0"/>
              <a:t>	 Pazarlamacılar tarafından girdi olarak ihtiyaç duyulan ya da pazarlama faaliyetlerinden etkilenen doğal kaynaklar doğal çevreyi oluşturur. </a:t>
            </a:r>
          </a:p>
          <a:p>
            <a:pPr marL="0" indent="1588">
              <a:buNone/>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tr-TR" sz="3000" dirty="0" smtClean="0"/>
              <a:t>Üretim girdilerinin azalması, pazarlama yönetimini uğraştıran önemli sorunlardan bir tanesidir. Bu noktada amaç sadece ürün/ hizmet sayı ve kalitelerini arttırmak değil, sağlıklı bir çevreye sahip olmak da olmalıdır. </a:t>
            </a:r>
          </a:p>
          <a:p>
            <a:endParaRPr lang="tr-TR" dirty="0"/>
          </a:p>
        </p:txBody>
      </p:sp>
      <p:pic>
        <p:nvPicPr>
          <p:cNvPr id="4099" name="Picture 3" descr="C:\Users\acer\Desktop\imagesCABHYZND.jpg"/>
          <p:cNvPicPr>
            <a:picLocks noChangeAspect="1" noChangeArrowheads="1"/>
          </p:cNvPicPr>
          <p:nvPr/>
        </p:nvPicPr>
        <p:blipFill>
          <a:blip r:embed="rId2" cstate="print"/>
          <a:srcRect/>
          <a:stretch>
            <a:fillRect/>
          </a:stretch>
        </p:blipFill>
        <p:spPr bwMode="auto">
          <a:xfrm>
            <a:off x="6012160" y="0"/>
            <a:ext cx="3131840" cy="234888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611560" y="21771"/>
            <a:ext cx="9144000" cy="836712"/>
          </a:xfrm>
        </p:spPr>
        <p:txBody>
          <a:bodyPr/>
          <a:lstStyle/>
          <a:p>
            <a:pPr eaLnBrk="1" fontAlgn="auto" hangingPunct="1">
              <a:spcAft>
                <a:spcPts val="0"/>
              </a:spcAft>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dirty="0">
                <a:solidFill>
                  <a:schemeClr val="tx1"/>
                </a:solidFill>
              </a:rPr>
              <a:t>Mikro Çevre</a:t>
            </a:r>
          </a:p>
        </p:txBody>
      </p:sp>
      <p:sp>
        <p:nvSpPr>
          <p:cNvPr id="29698" name="Rectangle 2"/>
          <p:cNvSpPr>
            <a:spLocks noGrp="1" noChangeArrowheads="1"/>
          </p:cNvSpPr>
          <p:nvPr>
            <p:ph idx="1"/>
          </p:nvPr>
        </p:nvSpPr>
        <p:spPr>
          <a:xfrm>
            <a:off x="827584" y="765175"/>
            <a:ext cx="7776864" cy="5256113"/>
          </a:xfrm>
        </p:spPr>
        <p:txBody>
          <a:bodyPr>
            <a:normAutofit fontScale="92500"/>
          </a:bodyPr>
          <a:lstStyle/>
          <a:p>
            <a:pPr marL="0" indent="0" eaLnBrk="1" fontAlgn="auto" hangingPunct="1">
              <a:spcAft>
                <a:spcPts val="0"/>
              </a:spcAft>
              <a:buFont typeface="Wingdings 2"/>
              <a:buNone/>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800" dirty="0" smtClean="0"/>
              <a:t>	Mikro çevre faktörlerinin analizi aslında işletmenin rekabet çevresinin analizi olarak da değerlendirilebilir. Çünkü pazarlama </a:t>
            </a:r>
            <a:r>
              <a:rPr lang="tr-TR" sz="2800" dirty="0"/>
              <a:t>yöneticilerinin amacı hedef pazara yönelik </a:t>
            </a:r>
            <a:r>
              <a:rPr lang="tr-TR" sz="2800" dirty="0" smtClean="0"/>
              <a:t>müşteri değeri </a:t>
            </a:r>
            <a:r>
              <a:rPr lang="tr-TR" sz="2800" dirty="0"/>
              <a:t>ve tatmini yaratarak uzun dönemli sadık müşteri kitleleri yaratmaktır. </a:t>
            </a:r>
            <a:r>
              <a:rPr lang="tr-TR" sz="2800" dirty="0" smtClean="0"/>
              <a:t>Bu faktörlerin analizi ile pazarlama yönetimi rakipleri karşısındaki üstünlük ve zayıflıklarını görme şansını elde eder. Mikro çevre faktörleri; </a:t>
            </a:r>
          </a:p>
          <a:p>
            <a:pPr marL="0" indent="0" eaLnBrk="1" fontAlgn="auto" hangingPunct="1">
              <a:spcAft>
                <a:spcPts val="0"/>
              </a:spcAft>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800" dirty="0" smtClean="0"/>
              <a:t>Müşteriler</a:t>
            </a:r>
          </a:p>
          <a:p>
            <a:pPr marL="0" indent="0" eaLnBrk="1" fontAlgn="auto" hangingPunct="1">
              <a:spcAft>
                <a:spcPts val="0"/>
              </a:spcAft>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800" dirty="0" smtClean="0"/>
              <a:t>Destekleyiciler</a:t>
            </a:r>
          </a:p>
          <a:p>
            <a:pPr marL="0" indent="0" eaLnBrk="1" fontAlgn="auto" hangingPunct="1">
              <a:spcAft>
                <a:spcPts val="0"/>
              </a:spcAft>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800" dirty="0" smtClean="0"/>
              <a:t>Rakipler</a:t>
            </a:r>
          </a:p>
          <a:p>
            <a:pPr marL="0" indent="0" eaLnBrk="1" fontAlgn="auto" hangingPunct="1">
              <a:spcAft>
                <a:spcPts val="0"/>
              </a:spcAft>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800" dirty="0" smtClean="0"/>
              <a:t>Kamuoyu Grupları başlıkları altında toplanabilir. </a:t>
            </a:r>
            <a:endParaRPr lang="tr-TR" sz="28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45432"/>
            <a:ext cx="8280919" cy="4851920"/>
          </a:xfrm>
        </p:spPr>
        <p:txBody>
          <a:bodyPr>
            <a:normAutofit fontScale="92500" lnSpcReduction="20000"/>
          </a:bodyPr>
          <a:lstStyle/>
          <a:p>
            <a:pPr marL="0" indent="0" algn="just">
              <a:buNone/>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3000" b="1" i="1" u="sng" dirty="0" smtClean="0">
                <a:effectLst>
                  <a:outerShdw blurRad="38100" dist="38100" dir="2700000" algn="tl">
                    <a:srgbClr val="000000">
                      <a:alpha val="43137"/>
                    </a:srgbClr>
                  </a:outerShdw>
                </a:effectLst>
              </a:rPr>
              <a:t>MÜŞTERİLER:</a:t>
            </a:r>
            <a:r>
              <a:rPr lang="tr-TR" sz="3000" b="1" i="1" dirty="0" smtClean="0">
                <a:effectLst>
                  <a:outerShdw blurRad="38100" dist="38100" dir="2700000" algn="tl">
                    <a:srgbClr val="000000">
                      <a:alpha val="43137"/>
                    </a:srgbClr>
                  </a:outerShdw>
                </a:effectLst>
              </a:rPr>
              <a:t> </a:t>
            </a:r>
            <a:r>
              <a:rPr lang="tr-TR" sz="3000" dirty="0" smtClean="0"/>
              <a:t>ürün ve hizmetleri kişisel ya da ailesel ihtiyaçları için talep eden son tüketici ya da üretim işlemlerinde kullanmak üzere talep eden örgütsel kullanıcılardır.</a:t>
            </a:r>
          </a:p>
          <a:p>
            <a:pPr marL="0" indent="0" algn="just">
              <a:buNone/>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3000" dirty="0" smtClean="0"/>
              <a:t>Her işletme mevcut müşterilerini elinde tutmanın yanı sıra yeni müşterileri elde etme çabasını sürdürür. Bu sebeple en doğru stratejiler uygulanarak hem mevcut müşteriler elde tutulabilir hem de yeni müşteriler kazanılabilir.  Müşterilerin beklentileri,ihtiyaç ve istekleri,alışveriş alışkanlıklarındaki değişimler doğrudan ya da dolaylı olarak izlenmeli ve değerlendirilmelidir.</a:t>
            </a:r>
          </a:p>
          <a:p>
            <a:endParaRPr lang="tr-TR" dirty="0"/>
          </a:p>
        </p:txBody>
      </p:sp>
      <p:pic>
        <p:nvPicPr>
          <p:cNvPr id="2050" name="Picture 2" descr="C:\Users\acer\Desktop\imagesCAIPXPHS.jpg"/>
          <p:cNvPicPr>
            <a:picLocks noChangeAspect="1" noChangeArrowheads="1"/>
          </p:cNvPicPr>
          <p:nvPr/>
        </p:nvPicPr>
        <p:blipFill>
          <a:blip r:embed="rId2" cstate="print"/>
          <a:srcRect/>
          <a:stretch>
            <a:fillRect/>
          </a:stretch>
        </p:blipFill>
        <p:spPr bwMode="auto">
          <a:xfrm>
            <a:off x="4860032" y="0"/>
            <a:ext cx="4283968" cy="1745432"/>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idx="1"/>
          </p:nvPr>
        </p:nvSpPr>
        <p:spPr>
          <a:xfrm>
            <a:off x="827584" y="188913"/>
            <a:ext cx="8316416" cy="6669087"/>
          </a:xfrm>
        </p:spPr>
        <p:txBody>
          <a:bodyPr>
            <a:normAutofit/>
          </a:bodyPr>
          <a:lstStyle/>
          <a:p>
            <a:pPr marL="0" indent="1588" eaLnBrk="1" fontAlgn="auto" hangingPunct="1">
              <a:spcAft>
                <a:spcPts val="0"/>
              </a:spcAft>
              <a:buFont typeface="Wingdings 2"/>
              <a:buNone/>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tr-TR" sz="3200" b="1" i="1" u="sng" dirty="0" smtClean="0">
                <a:effectLst>
                  <a:outerShdw blurRad="38100" dist="38100" dir="2700000" algn="tl">
                    <a:srgbClr val="000000">
                      <a:alpha val="43137"/>
                    </a:srgbClr>
                  </a:outerShdw>
                </a:effectLst>
              </a:rPr>
              <a:t>DESTEKLEYİCİLER: </a:t>
            </a:r>
            <a:r>
              <a:rPr lang="tr-TR" sz="3200" dirty="0" smtClean="0"/>
              <a:t>Yardımcılar ya da destekleyiciler firmanın yakın çevresinde yer alan ve faaliyetlerini sürdürmesinde,hedeflerine ulaşmasında yardımcı olan kişi ya da kuruluşlardır:</a:t>
            </a:r>
          </a:p>
          <a:p>
            <a:pPr marL="0" indent="1588" eaLnBrk="1" fontAlgn="auto" hangingPunct="1">
              <a:spcAft>
                <a:spcPts val="0"/>
              </a:spcAft>
              <a:buFont typeface="Times New Roman" pitchFamily="16" charset="0"/>
              <a:buChar char="•"/>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tr-TR" sz="3200" dirty="0" smtClean="0"/>
              <a:t>Tedarikçiler</a:t>
            </a:r>
            <a:endParaRPr lang="tr-TR" sz="3200" dirty="0"/>
          </a:p>
          <a:p>
            <a:pPr marL="0" indent="1588" eaLnBrk="1" fontAlgn="auto" hangingPunct="1">
              <a:spcAft>
                <a:spcPts val="0"/>
              </a:spcAft>
              <a:buFont typeface="Times New Roman" pitchFamily="16" charset="0"/>
              <a:buChar char="•"/>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tr-TR" sz="3200" dirty="0"/>
              <a:t>Aracılar</a:t>
            </a:r>
          </a:p>
          <a:p>
            <a:pPr marL="0" indent="1588" eaLnBrk="1" fontAlgn="auto" hangingPunct="1">
              <a:spcAft>
                <a:spcPts val="0"/>
              </a:spcAft>
              <a:buFont typeface="Times New Roman" pitchFamily="16" charset="0"/>
              <a:buChar char="•"/>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tr-TR" sz="3200" dirty="0"/>
              <a:t>Pazarlama hizmet kuruluşları</a:t>
            </a:r>
          </a:p>
          <a:p>
            <a:pPr marL="0" indent="1588" eaLnBrk="1" fontAlgn="auto" hangingPunct="1">
              <a:spcAft>
                <a:spcPts val="0"/>
              </a:spcAft>
              <a:buFont typeface="Times New Roman" pitchFamily="16" charset="0"/>
              <a:buChar char="•"/>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tr-TR" sz="3200" dirty="0"/>
              <a:t>Lojistik firmalardır.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7" y="260649"/>
            <a:ext cx="6336704" cy="6048672"/>
          </a:xfrm>
        </p:spPr>
        <p:txBody>
          <a:bodyPr>
            <a:normAutofit/>
          </a:bodyPr>
          <a:lstStyle/>
          <a:p>
            <a:pPr indent="0" algn="just">
              <a:lnSpc>
                <a:spcPct val="120000"/>
              </a:lnSpc>
              <a:spcBef>
                <a:spcPts val="0"/>
              </a:spcBef>
              <a:spcAft>
                <a:spcPts val="0"/>
              </a:spcAft>
              <a:buNone/>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400" b="1" u="sng" dirty="0" smtClean="0">
                <a:effectLst>
                  <a:outerShdw blurRad="38100" dist="38100" dir="2700000" algn="tl">
                    <a:srgbClr val="000000">
                      <a:alpha val="43137"/>
                    </a:srgbClr>
                  </a:outerShdw>
                </a:effectLst>
              </a:rPr>
              <a:t>1. </a:t>
            </a:r>
            <a:r>
              <a:rPr lang="tr-TR" sz="2400" b="1" u="sng" dirty="0" err="1" smtClean="0">
                <a:effectLst>
                  <a:outerShdw blurRad="38100" dist="38100" dir="2700000" algn="tl">
                    <a:srgbClr val="000000">
                      <a:alpha val="43137"/>
                    </a:srgbClr>
                  </a:outerShdw>
                </a:effectLst>
              </a:rPr>
              <a:t>Tedarikçiler</a:t>
            </a:r>
            <a:r>
              <a:rPr lang="tr-TR" sz="2400" b="1" dirty="0" err="1" smtClean="0">
                <a:effectLst>
                  <a:outerShdw blurRad="38100" dist="38100" dir="2700000" algn="tl">
                    <a:srgbClr val="000000">
                      <a:alpha val="43137"/>
                    </a:srgbClr>
                  </a:outerShdw>
                </a:effectLst>
              </a:rPr>
              <a:t>:</a:t>
            </a:r>
            <a:r>
              <a:rPr lang="tr-TR" sz="2400" dirty="0" err="1" smtClean="0">
                <a:cs typeface="Arial" pitchFamily="34" charset="0"/>
              </a:rPr>
              <a:t>İşletmeye</a:t>
            </a:r>
            <a:r>
              <a:rPr lang="tr-TR" sz="2400" dirty="0" smtClean="0">
                <a:cs typeface="Arial" pitchFamily="34" charset="0"/>
              </a:rPr>
              <a:t> mal ve hizmet üretmek için gerekli olan hammaddeyi sağlayan kişi veya kurumlardır. </a:t>
            </a:r>
            <a:endParaRPr lang="tr-TR" sz="2400" b="1" dirty="0" smtClean="0"/>
          </a:p>
          <a:p>
            <a:pPr indent="0" algn="just">
              <a:lnSpc>
                <a:spcPct val="120000"/>
              </a:lnSpc>
              <a:spcBef>
                <a:spcPts val="0"/>
              </a:spcBef>
              <a:spcAft>
                <a:spcPts val="0"/>
              </a:spcAft>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400" dirty="0" smtClean="0"/>
              <a:t>Tüketicilerin giderek daha seçici olmaları,zor beğenmeleri ürünün tedarik boyutunun önemini dada da artırmıştır. </a:t>
            </a:r>
          </a:p>
          <a:p>
            <a:pPr indent="0" algn="just">
              <a:lnSpc>
                <a:spcPct val="120000"/>
              </a:lnSpc>
              <a:spcBef>
                <a:spcPts val="0"/>
              </a:spcBef>
              <a:spcAft>
                <a:spcPts val="0"/>
              </a:spcAft>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400" dirty="0" smtClean="0"/>
              <a:t>Geçmişte riski azaltmak için çok sayıda tedarikçi ile çalışma tercih edilirdi. Ancak bu durum firmalara,sağlam ilişki kuramama,malzemelerde standart sağlayamama gibi sıkıntılar yaşatmıştır. </a:t>
            </a:r>
          </a:p>
          <a:p>
            <a:pPr marL="0" indent="0">
              <a:buNone/>
            </a:pPr>
            <a:endParaRPr lang="tr-TR" dirty="0"/>
          </a:p>
        </p:txBody>
      </p:sp>
      <p:pic>
        <p:nvPicPr>
          <p:cNvPr id="1026" name="Picture 2" descr="C:\Users\acer\Desktop\imagesCABQFW0C.jpg"/>
          <p:cNvPicPr>
            <a:picLocks noChangeAspect="1" noChangeArrowheads="1"/>
          </p:cNvPicPr>
          <p:nvPr/>
        </p:nvPicPr>
        <p:blipFill>
          <a:blip r:embed="rId2" cstate="print"/>
          <a:srcRect/>
          <a:stretch>
            <a:fillRect/>
          </a:stretch>
        </p:blipFill>
        <p:spPr bwMode="auto">
          <a:xfrm>
            <a:off x="6948264" y="1340768"/>
            <a:ext cx="1907704" cy="4104456"/>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sz="2800" dirty="0">
                <a:cs typeface="Arial" pitchFamily="34" charset="0"/>
              </a:rPr>
              <a:t>Günümüzde işletmeler daha az ve daha güçlü tedarikçilerle çalışmakta ve onları bir aracı kuruluş olarak değil sürekli beraber oldukları iş ortakları olarak görmektedirler. Çünkü tedarikçilerin sektördeki konumu, büyüklüğü, güçlü olup olmaması, diğer rakiplerle olan ilişkileri ve işletmenin bu tedarikçi firmalarla olan sözleşme şartlar gibi çok sayıda neden işletmeyi etkileyecektir. </a:t>
            </a:r>
            <a:endParaRPr lang="tr-TR" sz="2800" dirty="0"/>
          </a:p>
          <a:p>
            <a:endParaRPr lang="tr-TR" dirty="0"/>
          </a:p>
        </p:txBody>
      </p:sp>
    </p:spTree>
    <p:extLst>
      <p:ext uri="{BB962C8B-B14F-4D97-AF65-F5344CB8AC3E}">
        <p14:creationId xmlns:p14="http://schemas.microsoft.com/office/powerpoint/2010/main" val="42826928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332657"/>
            <a:ext cx="8208912" cy="4464496"/>
          </a:xfrm>
        </p:spPr>
        <p:txBody>
          <a:bodyPr>
            <a:normAutofit/>
          </a:bodyPr>
          <a:lstStyle/>
          <a:p>
            <a:pPr marL="0" indent="0">
              <a:buNone/>
            </a:pPr>
            <a:r>
              <a:rPr lang="tr-TR" sz="2700" b="1" u="sng" dirty="0" smtClean="0">
                <a:effectLst>
                  <a:outerShdw blurRad="38100" dist="38100" dir="2700000" algn="tl">
                    <a:srgbClr val="000000">
                      <a:alpha val="43137"/>
                    </a:srgbClr>
                  </a:outerShdw>
                </a:effectLst>
              </a:rPr>
              <a:t>2. Aracılar: </a:t>
            </a:r>
            <a:r>
              <a:rPr lang="tr-TR" sz="2700" dirty="0" smtClean="0">
                <a:cs typeface="Arial" pitchFamily="34" charset="0"/>
              </a:rPr>
              <a:t>mal ve hizmetlerin işletmenin pazarlama örgütünden hedef pazarlara akışına direkt olarak yardımcı olan bağımsız işletmelerdir. Aracı kuruluşlar; </a:t>
            </a:r>
          </a:p>
          <a:p>
            <a:pPr>
              <a:buFontTx/>
              <a:buChar char="-"/>
            </a:pPr>
            <a:r>
              <a:rPr lang="tr-TR" sz="2700" dirty="0" smtClean="0">
                <a:cs typeface="Arial" pitchFamily="34" charset="0"/>
              </a:rPr>
              <a:t>Toptancı ve perakendeci aracı kuruluşlar </a:t>
            </a:r>
          </a:p>
          <a:p>
            <a:pPr>
              <a:buFontTx/>
              <a:buChar char="-"/>
            </a:pPr>
            <a:r>
              <a:rPr lang="tr-TR" sz="2700" dirty="0" smtClean="0">
                <a:cs typeface="Arial" pitchFamily="34" charset="0"/>
              </a:rPr>
              <a:t>Kolaylaştırıcı niteliğindeki, taşıma, depolama, finansman, sigorta vb. destek hizmetleri sağlayarak alıcılarla satıcılar arasındaki mübadeleyi tamamlamaya yardımcı olan ( acente, simsar, komisyoncu vb.) kuruluşlardan oluşur. </a:t>
            </a:r>
          </a:p>
          <a:p>
            <a:pPr marL="0" indent="1588">
              <a:spcAft>
                <a:spcPts val="0"/>
              </a:spcAft>
              <a:buClrTx/>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endParaRPr lang="tr-TR" dirty="0"/>
          </a:p>
        </p:txBody>
      </p:sp>
      <p:pic>
        <p:nvPicPr>
          <p:cNvPr id="3074" name="Picture 2" descr="C:\Users\acer\Desktop\untitled.bmp"/>
          <p:cNvPicPr>
            <a:picLocks noChangeAspect="1" noChangeArrowheads="1"/>
          </p:cNvPicPr>
          <p:nvPr/>
        </p:nvPicPr>
        <p:blipFill>
          <a:blip r:embed="rId2" cstate="print"/>
          <a:srcRect/>
          <a:stretch>
            <a:fillRect/>
          </a:stretch>
        </p:blipFill>
        <p:spPr bwMode="auto">
          <a:xfrm>
            <a:off x="1907704" y="4581128"/>
            <a:ext cx="5616624" cy="2276872"/>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1588">
              <a:spcAft>
                <a:spcPts val="0"/>
              </a:spcAft>
              <a:buNone/>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3200" b="1" u="sng" dirty="0" smtClean="0">
                <a:effectLst>
                  <a:outerShdw blurRad="38100" dist="38100" dir="2700000" algn="tl">
                    <a:srgbClr val="000000">
                      <a:alpha val="43137"/>
                    </a:srgbClr>
                  </a:outerShdw>
                </a:effectLst>
              </a:rPr>
              <a:t>3. Pazarlama Hizmet Kuruluşları;</a:t>
            </a:r>
          </a:p>
          <a:p>
            <a:pPr marL="0" indent="1588">
              <a:spcAft>
                <a:spcPts val="0"/>
              </a:spcAft>
              <a:buClrTx/>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3200" dirty="0" smtClean="0"/>
              <a:t>Araştırma </a:t>
            </a:r>
          </a:p>
          <a:p>
            <a:pPr marL="0" indent="1588">
              <a:spcAft>
                <a:spcPts val="0"/>
              </a:spcAft>
              <a:buClrTx/>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3200" dirty="0" smtClean="0"/>
              <a:t> Danışmalık kuruluşları</a:t>
            </a:r>
          </a:p>
          <a:p>
            <a:pPr marL="0" indent="1588">
              <a:spcAft>
                <a:spcPts val="0"/>
              </a:spcAft>
              <a:buClrTx/>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3200" dirty="0" smtClean="0"/>
              <a:t> Reklam ajansları</a:t>
            </a:r>
          </a:p>
          <a:p>
            <a:pPr marL="0" indent="1588">
              <a:spcAft>
                <a:spcPts val="0"/>
              </a:spcAft>
              <a:buClrTx/>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3200" dirty="0" smtClean="0"/>
              <a:t> Medya kuruluşları</a:t>
            </a:r>
          </a:p>
          <a:p>
            <a:pPr marL="0" indent="1588">
              <a:spcAft>
                <a:spcPts val="0"/>
              </a:spcAft>
              <a:buClrTx/>
              <a:buFont typeface="Wingdings 2"/>
              <a:buChar char=""/>
              <a:tabLst>
                <a:tab pos="0"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3200" dirty="0" smtClean="0"/>
              <a:t> Denetim firmalarıdır.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1"/>
          <p:cNvSpPr>
            <a:spLocks noChangeArrowheads="1"/>
          </p:cNvSpPr>
          <p:nvPr/>
        </p:nvSpPr>
        <p:spPr bwMode="auto">
          <a:xfrm>
            <a:off x="971550" y="2060575"/>
            <a:ext cx="4895850" cy="446405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51" y="10800"/>
                </a:moveTo>
                <a:cubicBezTo>
                  <a:pt x="3551" y="14804"/>
                  <a:pt x="6796" y="18049"/>
                  <a:pt x="10800" y="18049"/>
                </a:cubicBezTo>
                <a:cubicBezTo>
                  <a:pt x="14804" y="18049"/>
                  <a:pt x="18049" y="14804"/>
                  <a:pt x="18049" y="10800"/>
                </a:cubicBezTo>
                <a:cubicBezTo>
                  <a:pt x="18049" y="6796"/>
                  <a:pt x="14804" y="3551"/>
                  <a:pt x="10800" y="3551"/>
                </a:cubicBezTo>
                <a:cubicBezTo>
                  <a:pt x="6796" y="3551"/>
                  <a:pt x="3551" y="6796"/>
                  <a:pt x="3551" y="10800"/>
                </a:cubicBezTo>
                <a:close/>
              </a:path>
            </a:pathLst>
          </a:custGeom>
          <a:solidFill>
            <a:srgbClr val="FFFFFF"/>
          </a:solidFill>
          <a:ln w="9360">
            <a:solidFill>
              <a:srgbClr val="000000"/>
            </a:solidFill>
            <a:miter lim="800000"/>
            <a:headEnd/>
            <a:tailEnd/>
          </a:ln>
        </p:spPr>
        <p:txBody>
          <a:bodyPr wrap="none" anchor="ctr"/>
          <a:lstStyle/>
          <a:p>
            <a:endParaRPr lang="tr-TR"/>
          </a:p>
        </p:txBody>
      </p:sp>
      <p:sp>
        <p:nvSpPr>
          <p:cNvPr id="11267" name="Text Box 5"/>
          <p:cNvSpPr txBox="1">
            <a:spLocks noChangeArrowheads="1"/>
          </p:cNvSpPr>
          <p:nvPr/>
        </p:nvSpPr>
        <p:spPr bwMode="auto">
          <a:xfrm>
            <a:off x="1908175" y="2997200"/>
            <a:ext cx="1008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Teknolojik</a:t>
            </a:r>
          </a:p>
        </p:txBody>
      </p:sp>
      <p:grpSp>
        <p:nvGrpSpPr>
          <p:cNvPr id="11268" name="28 Grup"/>
          <p:cNvGrpSpPr>
            <a:grpSpLocks/>
          </p:cNvGrpSpPr>
          <p:nvPr/>
        </p:nvGrpSpPr>
        <p:grpSpPr bwMode="auto">
          <a:xfrm>
            <a:off x="1042988" y="2060575"/>
            <a:ext cx="6408737" cy="4670425"/>
            <a:chOff x="2051050" y="620713"/>
            <a:chExt cx="6408738" cy="4670879"/>
          </a:xfrm>
        </p:grpSpPr>
        <p:sp>
          <p:nvSpPr>
            <p:cNvPr id="11270" name="Oval 2"/>
            <p:cNvSpPr>
              <a:spLocks noChangeArrowheads="1"/>
            </p:cNvSpPr>
            <p:nvPr/>
          </p:nvSpPr>
          <p:spPr bwMode="auto">
            <a:xfrm>
              <a:off x="3635375" y="1989138"/>
              <a:ext cx="1441450" cy="1368425"/>
            </a:xfrm>
            <a:prstGeom prst="ellipse">
              <a:avLst/>
            </a:prstGeom>
            <a:solidFill>
              <a:srgbClr val="FFFFFF"/>
            </a:solidFill>
            <a:ln w="9360">
              <a:solidFill>
                <a:srgbClr val="000000"/>
              </a:solidFill>
              <a:miter lim="800000"/>
              <a:headEnd/>
              <a:tailEnd/>
            </a:ln>
          </p:spPr>
          <p:txBody>
            <a:bodyPr wrap="none" anchor="ctr"/>
            <a:lstStyle/>
            <a:p>
              <a:endParaRPr lang="tr-TR"/>
            </a:p>
          </p:txBody>
        </p:sp>
        <p:sp>
          <p:nvSpPr>
            <p:cNvPr id="11271" name="Text Box 3"/>
            <p:cNvSpPr txBox="1">
              <a:spLocks noChangeArrowheads="1"/>
            </p:cNvSpPr>
            <p:nvPr/>
          </p:nvSpPr>
          <p:spPr bwMode="auto">
            <a:xfrm>
              <a:off x="3708400" y="620713"/>
              <a:ext cx="12969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Demografik</a:t>
              </a:r>
            </a:p>
          </p:txBody>
        </p:sp>
        <p:sp>
          <p:nvSpPr>
            <p:cNvPr id="11272" name="Text Box 4"/>
            <p:cNvSpPr txBox="1">
              <a:spLocks noChangeArrowheads="1"/>
            </p:cNvSpPr>
            <p:nvPr/>
          </p:nvSpPr>
          <p:spPr bwMode="auto">
            <a:xfrm>
              <a:off x="5651500" y="1557338"/>
              <a:ext cx="1152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Ekonomik</a:t>
              </a:r>
            </a:p>
          </p:txBody>
        </p:sp>
        <p:sp>
          <p:nvSpPr>
            <p:cNvPr id="11273" name="Text Box 6"/>
            <p:cNvSpPr txBox="1">
              <a:spLocks noChangeArrowheads="1"/>
            </p:cNvSpPr>
            <p:nvPr/>
          </p:nvSpPr>
          <p:spPr bwMode="auto">
            <a:xfrm>
              <a:off x="3276600" y="4292600"/>
              <a:ext cx="1511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Politik Yasal</a:t>
              </a:r>
            </a:p>
          </p:txBody>
        </p:sp>
        <p:sp>
          <p:nvSpPr>
            <p:cNvPr id="11274" name="Text Box 7"/>
            <p:cNvSpPr txBox="1">
              <a:spLocks noChangeArrowheads="1"/>
            </p:cNvSpPr>
            <p:nvPr/>
          </p:nvSpPr>
          <p:spPr bwMode="auto">
            <a:xfrm>
              <a:off x="5292725" y="3789363"/>
              <a:ext cx="12969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875"/>
                </a:spcBef>
              </a:pPr>
              <a:r>
                <a:rPr lang="tr-TR" sz="1400" b="1">
                  <a:solidFill>
                    <a:srgbClr val="000000"/>
                  </a:solidFill>
                </a:rPr>
                <a:t>Sosyo Kültürel</a:t>
              </a:r>
            </a:p>
          </p:txBody>
        </p:sp>
        <p:sp>
          <p:nvSpPr>
            <p:cNvPr id="11275" name="Text Box 8"/>
            <p:cNvSpPr txBox="1">
              <a:spLocks noChangeArrowheads="1"/>
            </p:cNvSpPr>
            <p:nvPr/>
          </p:nvSpPr>
          <p:spPr bwMode="auto">
            <a:xfrm>
              <a:off x="2051050" y="1773238"/>
              <a:ext cx="865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Ekolojik</a:t>
              </a:r>
            </a:p>
          </p:txBody>
        </p:sp>
        <p:sp>
          <p:nvSpPr>
            <p:cNvPr id="11276" name="Text Box 9"/>
            <p:cNvSpPr txBox="1">
              <a:spLocks noChangeArrowheads="1"/>
            </p:cNvSpPr>
            <p:nvPr/>
          </p:nvSpPr>
          <p:spPr bwMode="auto">
            <a:xfrm>
              <a:off x="3851275" y="2276475"/>
              <a:ext cx="86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a:p>
          </p:txBody>
        </p:sp>
        <p:sp>
          <p:nvSpPr>
            <p:cNvPr id="11277" name="Text Box 10"/>
            <p:cNvSpPr txBox="1">
              <a:spLocks noChangeArrowheads="1"/>
            </p:cNvSpPr>
            <p:nvPr/>
          </p:nvSpPr>
          <p:spPr bwMode="auto">
            <a:xfrm>
              <a:off x="3851275" y="2349500"/>
              <a:ext cx="10795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algn="ctr" eaLnBrk="1" hangingPunct="1">
                <a:spcBef>
                  <a:spcPts val="1125"/>
                </a:spcBef>
              </a:pPr>
              <a:r>
                <a:rPr lang="tr-TR" b="1">
                  <a:solidFill>
                    <a:srgbClr val="000000"/>
                  </a:solidFill>
                </a:rPr>
                <a:t>İşletme Çevresi</a:t>
              </a:r>
            </a:p>
          </p:txBody>
        </p:sp>
        <p:sp>
          <p:nvSpPr>
            <p:cNvPr id="11278" name="Text Box 11"/>
            <p:cNvSpPr txBox="1">
              <a:spLocks noChangeArrowheads="1"/>
            </p:cNvSpPr>
            <p:nvPr/>
          </p:nvSpPr>
          <p:spPr bwMode="auto">
            <a:xfrm>
              <a:off x="2987675" y="1844675"/>
              <a:ext cx="647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a:p>
          </p:txBody>
        </p:sp>
        <p:sp>
          <p:nvSpPr>
            <p:cNvPr id="11279" name="Text Box 12"/>
            <p:cNvSpPr txBox="1">
              <a:spLocks noChangeArrowheads="1"/>
            </p:cNvSpPr>
            <p:nvPr/>
          </p:nvSpPr>
          <p:spPr bwMode="auto">
            <a:xfrm>
              <a:off x="2916238" y="1916113"/>
              <a:ext cx="11509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Tüketiciler</a:t>
              </a:r>
            </a:p>
          </p:txBody>
        </p:sp>
        <p:sp>
          <p:nvSpPr>
            <p:cNvPr id="11280" name="Text Box 13"/>
            <p:cNvSpPr txBox="1">
              <a:spLocks noChangeArrowheads="1"/>
            </p:cNvSpPr>
            <p:nvPr/>
          </p:nvSpPr>
          <p:spPr bwMode="auto">
            <a:xfrm>
              <a:off x="2916238" y="3068638"/>
              <a:ext cx="11509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Satıcılar</a:t>
              </a:r>
            </a:p>
          </p:txBody>
        </p:sp>
        <p:sp>
          <p:nvSpPr>
            <p:cNvPr id="11281" name="Text Box 14"/>
            <p:cNvSpPr txBox="1">
              <a:spLocks noChangeArrowheads="1"/>
            </p:cNvSpPr>
            <p:nvPr/>
          </p:nvSpPr>
          <p:spPr bwMode="auto">
            <a:xfrm>
              <a:off x="4932363" y="3141663"/>
              <a:ext cx="7921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a:p>
          </p:txBody>
        </p:sp>
        <p:sp>
          <p:nvSpPr>
            <p:cNvPr id="11282" name="Text Box 15"/>
            <p:cNvSpPr txBox="1">
              <a:spLocks noChangeArrowheads="1"/>
            </p:cNvSpPr>
            <p:nvPr/>
          </p:nvSpPr>
          <p:spPr bwMode="auto">
            <a:xfrm>
              <a:off x="4859338" y="3141663"/>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Rakipler</a:t>
              </a:r>
            </a:p>
          </p:txBody>
        </p:sp>
        <p:sp>
          <p:nvSpPr>
            <p:cNvPr id="11283" name="Text Box 16"/>
            <p:cNvSpPr txBox="1">
              <a:spLocks noChangeArrowheads="1"/>
            </p:cNvSpPr>
            <p:nvPr/>
          </p:nvSpPr>
          <p:spPr bwMode="auto">
            <a:xfrm>
              <a:off x="5003800" y="1916113"/>
              <a:ext cx="10080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Kamuoyu</a:t>
              </a:r>
            </a:p>
          </p:txBody>
        </p:sp>
        <p:sp>
          <p:nvSpPr>
            <p:cNvPr id="11284" name="Text Box 17"/>
            <p:cNvSpPr txBox="1">
              <a:spLocks noChangeArrowheads="1"/>
            </p:cNvSpPr>
            <p:nvPr/>
          </p:nvSpPr>
          <p:spPr bwMode="auto">
            <a:xfrm>
              <a:off x="3924300" y="1341438"/>
              <a:ext cx="1079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750"/>
                </a:spcBef>
              </a:pPr>
              <a:r>
                <a:rPr lang="tr-TR" sz="1200" b="1">
                  <a:solidFill>
                    <a:srgbClr val="000000"/>
                  </a:solidFill>
                </a:rPr>
                <a:t>Aracılar</a:t>
              </a:r>
            </a:p>
          </p:txBody>
        </p:sp>
        <p:sp>
          <p:nvSpPr>
            <p:cNvPr id="11285" name="Line 18"/>
            <p:cNvSpPr>
              <a:spLocks noChangeShapeType="1"/>
            </p:cNvSpPr>
            <p:nvPr/>
          </p:nvSpPr>
          <p:spPr bwMode="auto">
            <a:xfrm>
              <a:off x="5076825" y="2565400"/>
              <a:ext cx="2303463"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86" name="Text Box 19"/>
            <p:cNvSpPr txBox="1">
              <a:spLocks noChangeArrowheads="1"/>
            </p:cNvSpPr>
            <p:nvPr/>
          </p:nvSpPr>
          <p:spPr bwMode="auto">
            <a:xfrm>
              <a:off x="7451725" y="2276475"/>
              <a:ext cx="935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a:p>
          </p:txBody>
        </p:sp>
        <p:sp>
          <p:nvSpPr>
            <p:cNvPr id="11287" name="Text Box 20"/>
            <p:cNvSpPr txBox="1">
              <a:spLocks noChangeArrowheads="1"/>
            </p:cNvSpPr>
            <p:nvPr/>
          </p:nvSpPr>
          <p:spPr bwMode="auto">
            <a:xfrm>
              <a:off x="7380288" y="2276475"/>
              <a:ext cx="9366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875"/>
                </a:spcBef>
              </a:pPr>
              <a:r>
                <a:rPr lang="tr-TR" sz="1400" b="1">
                  <a:solidFill>
                    <a:srgbClr val="000000"/>
                  </a:solidFill>
                </a:rPr>
                <a:t>İşletme Çevresi</a:t>
              </a:r>
            </a:p>
          </p:txBody>
        </p:sp>
        <p:sp>
          <p:nvSpPr>
            <p:cNvPr id="11288" name="Line 21"/>
            <p:cNvSpPr>
              <a:spLocks noChangeShapeType="1"/>
            </p:cNvSpPr>
            <p:nvPr/>
          </p:nvSpPr>
          <p:spPr bwMode="auto">
            <a:xfrm>
              <a:off x="4284663" y="4868863"/>
              <a:ext cx="3095625" cy="158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89" name="Text Box 22"/>
            <p:cNvSpPr txBox="1">
              <a:spLocks noChangeArrowheads="1"/>
            </p:cNvSpPr>
            <p:nvPr/>
          </p:nvSpPr>
          <p:spPr bwMode="auto">
            <a:xfrm>
              <a:off x="7524750" y="4581525"/>
              <a:ext cx="935038" cy="71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875"/>
                </a:spcBef>
              </a:pPr>
              <a:r>
                <a:rPr lang="tr-TR" sz="2000" b="1" dirty="0"/>
                <a:t>Makro Çevre</a:t>
              </a:r>
            </a:p>
          </p:txBody>
        </p:sp>
        <p:sp>
          <p:nvSpPr>
            <p:cNvPr id="11290" name="Line 23"/>
            <p:cNvSpPr>
              <a:spLocks noChangeShapeType="1"/>
            </p:cNvSpPr>
            <p:nvPr/>
          </p:nvSpPr>
          <p:spPr bwMode="auto">
            <a:xfrm>
              <a:off x="4284663" y="1125538"/>
              <a:ext cx="3167062" cy="158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91" name="Text Box 24"/>
            <p:cNvSpPr txBox="1">
              <a:spLocks noChangeArrowheads="1"/>
            </p:cNvSpPr>
            <p:nvPr/>
          </p:nvSpPr>
          <p:spPr bwMode="auto">
            <a:xfrm>
              <a:off x="7524750" y="908050"/>
              <a:ext cx="935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875"/>
                </a:spcBef>
              </a:pPr>
              <a:r>
                <a:rPr lang="tr-TR" sz="1400" b="1">
                  <a:solidFill>
                    <a:srgbClr val="000000"/>
                  </a:solidFill>
                </a:rPr>
                <a:t>Rekabet Çevresi</a:t>
              </a:r>
            </a:p>
          </p:txBody>
        </p:sp>
      </p:grpSp>
      <p:sp>
        <p:nvSpPr>
          <p:cNvPr id="11269" name="Text Box 25"/>
          <p:cNvSpPr txBox="1">
            <a:spLocks noChangeArrowheads="1"/>
          </p:cNvSpPr>
          <p:nvPr/>
        </p:nvSpPr>
        <p:spPr bwMode="auto">
          <a:xfrm>
            <a:off x="1171575" y="227705"/>
            <a:ext cx="592070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Arial" panose="020B0604020202020204" pitchFamily="34" charset="0"/>
              </a:defRPr>
            </a:lvl9pPr>
          </a:lstStyle>
          <a:p>
            <a:pPr eaLnBrk="1" hangingPunct="1">
              <a:spcBef>
                <a:spcPts val="875"/>
              </a:spcBef>
            </a:pPr>
            <a:r>
              <a:rPr lang="tr-TR" sz="2400" b="1" dirty="0"/>
              <a:t>Çevresel Faktörler:</a:t>
            </a:r>
          </a:p>
          <a:p>
            <a:pPr eaLnBrk="1" hangingPunct="1">
              <a:spcBef>
                <a:spcPts val="875"/>
              </a:spcBef>
            </a:pPr>
            <a:r>
              <a:rPr lang="tr-TR" sz="2400" b="1" dirty="0"/>
              <a:t>a)Makro Çevre</a:t>
            </a:r>
          </a:p>
          <a:p>
            <a:pPr eaLnBrk="1" hangingPunct="1">
              <a:spcBef>
                <a:spcPts val="875"/>
              </a:spcBef>
            </a:pPr>
            <a:r>
              <a:rPr lang="tr-TR" sz="2400" b="1" dirty="0"/>
              <a:t>b)Mikro Çevre</a:t>
            </a:r>
          </a:p>
          <a:p>
            <a:pPr eaLnBrk="1" hangingPunct="1">
              <a:spcBef>
                <a:spcPts val="875"/>
              </a:spcBef>
            </a:pPr>
            <a:endParaRPr lang="tr-TR" sz="2400" b="1"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20689"/>
            <a:ext cx="8136904" cy="5616624"/>
          </a:xfrm>
        </p:spPr>
        <p:txBody>
          <a:bodyPr>
            <a:noAutofit/>
          </a:bodyPr>
          <a:lstStyle/>
          <a:p>
            <a:pPr marL="0" indent="1588" algn="just">
              <a:spcAft>
                <a:spcPts val="0"/>
              </a:spcAft>
              <a:buNone/>
              <a:tabLst>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tr-TR" sz="2800" b="1" u="sng" dirty="0" smtClean="0">
                <a:effectLst>
                  <a:outerShdw blurRad="38100" dist="38100" dir="2700000" algn="tl">
                    <a:srgbClr val="000000">
                      <a:alpha val="43137"/>
                    </a:srgbClr>
                  </a:outerShdw>
                </a:effectLst>
              </a:rPr>
              <a:t>4. Lojistik Firmalar: </a:t>
            </a:r>
            <a:r>
              <a:rPr lang="tr-TR" sz="2800" b="1" dirty="0" smtClean="0">
                <a:effectLst>
                  <a:outerShdw blurRad="38100" dist="38100" dir="2700000" algn="tl">
                    <a:srgbClr val="000000">
                      <a:alpha val="43137"/>
                    </a:srgbClr>
                  </a:outerShdw>
                </a:effectLst>
              </a:rPr>
              <a:t> </a:t>
            </a:r>
            <a:r>
              <a:rPr lang="tr-TR" sz="2800" dirty="0" smtClean="0"/>
              <a:t>Lojistik faaliyetler,işletme işetme faaliyetlerine değer eklemenin yanı sıra gerçekleştirilen faaliyetlerin etkinliğinin artmasını sağlayarak,müşteri değeri yaratılması ve başarı elde edilmesinde önemli katkılar sağlar. </a:t>
            </a:r>
          </a:p>
          <a:p>
            <a:pPr algn="just">
              <a:buSzTx/>
              <a:tabLst>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tr-TR" sz="2800" dirty="0" smtClean="0"/>
              <a:t> Lojistik firma hissedarları,tedarikçiler ve müşteriler açısından değer yaratmaktadırlar. </a:t>
            </a:r>
          </a:p>
          <a:p>
            <a:pPr algn="just">
              <a:buSzTx/>
              <a:tabLst>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tr-TR" sz="2800" dirty="0" smtClean="0"/>
              <a:t>Lojistik faaliyetlerde firmalar,girdilerine kayak bulmak ve çıktılarını dağıtmak amacıyla ulaştırma firmaları,depolar vb. çeşitli lojistik firmalardan yararlanırlar</a:t>
            </a:r>
            <a:endParaRPr lang="tr-TR"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idx="1"/>
          </p:nvPr>
        </p:nvSpPr>
        <p:spPr>
          <a:xfrm>
            <a:off x="395536" y="332656"/>
            <a:ext cx="8280920" cy="6525344"/>
          </a:xfrm>
        </p:spPr>
        <p:txBody>
          <a:bodyPr>
            <a:normAutofit/>
          </a:bodyPr>
          <a:lstStyle/>
          <a:p>
            <a:pPr marL="0" indent="1588">
              <a:spcAft>
                <a:spcPts val="0"/>
              </a:spcAft>
              <a:buNone/>
              <a:tabLst>
                <a:tab pos="0"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tr-TR" sz="2800" b="1" u="sng" dirty="0" smtClean="0">
                <a:effectLst>
                  <a:outerShdw blurRad="38100" dist="38100" dir="2700000" algn="tl">
                    <a:srgbClr val="000000">
                      <a:alpha val="43137"/>
                    </a:srgbClr>
                  </a:outerShdw>
                </a:effectLst>
              </a:rPr>
              <a:t>5. Rakipler:</a:t>
            </a:r>
          </a:p>
          <a:p>
            <a:pPr algn="just"/>
            <a:r>
              <a:rPr lang="tr-TR" sz="2800" dirty="0" smtClean="0"/>
              <a:t> 	</a:t>
            </a:r>
            <a:r>
              <a:rPr lang="tr-TR" sz="2800" b="1" dirty="0"/>
              <a:t>Rekabet birçok pazar için temel faktördür. Pazarlamacı rakipleri karşısındaki </a:t>
            </a:r>
            <a:r>
              <a:rPr lang="tr-TR" sz="2800" b="1" dirty="0" err="1"/>
              <a:t>nisbi</a:t>
            </a:r>
            <a:r>
              <a:rPr lang="tr-TR" sz="2800" b="1" dirty="0"/>
              <a:t> performansını tahmin edebilmeli ve rekabetçi strateji geliştirebilmelidir. </a:t>
            </a:r>
            <a:r>
              <a:rPr lang="tr-TR" sz="2800" dirty="0"/>
              <a:t>Rekabetçi çevrenin birinci halkası aynı endüstri dalında faaliyet gösteren firmalardır. Endüstri, ikame özelliği olan ürünlerin sunulduğu organizasyonlar gurubu olarak tanımlanabilir. Ekonomistlerin ifadesiyle, bu ürünler yüksek çapraz elastikiyete sahiptir.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124745"/>
            <a:ext cx="7992888" cy="4734054"/>
          </a:xfrm>
        </p:spPr>
        <p:txBody>
          <a:bodyPr>
            <a:normAutofit/>
          </a:bodyPr>
          <a:lstStyle/>
          <a:p>
            <a:r>
              <a:rPr lang="tr-TR" sz="2800" b="1" dirty="0"/>
              <a:t>Rekabetin değerlendirilmesinde pazarın büyüklüğü, yaşı, yapısı önem arz eder. </a:t>
            </a:r>
            <a:r>
              <a:rPr lang="tr-TR" sz="2800" dirty="0"/>
              <a:t>Örneğin büyük pazarlar pazara yeni giren firmalar için caziptir. Çünkü büyük pazar bölümlemeye ihtiyaç duyan pazardır. Bu pazarda nişler yaratılıp direkt rekabetten kaçınılabilir, </a:t>
            </a:r>
            <a:r>
              <a:rPr lang="tr-TR" sz="2800" dirty="0" err="1"/>
              <a:t>korunulabilir</a:t>
            </a:r>
            <a:r>
              <a:rPr lang="tr-TR" sz="2800" dirty="0"/>
              <a:t>. Pazarın yaşı ve değişim hızı rakipleri etkiler. Örneğin olgun bir pazarda rekabet fazladır ve büyüme azalmıştır, rakipler yaşamlarını sürdürmek için birbirlerinden pazarlarını korumaya çalışırlar. </a:t>
            </a:r>
            <a:endParaRPr lang="tr-TR" sz="2800" dirty="0">
              <a:cs typeface="Arial" pitchFamily="34" charset="0"/>
            </a:endParaRPr>
          </a:p>
          <a:p>
            <a:endParaRPr lang="tr-TR" dirty="0"/>
          </a:p>
        </p:txBody>
      </p:sp>
    </p:spTree>
    <p:extLst>
      <p:ext uri="{BB962C8B-B14F-4D97-AF65-F5344CB8AC3E}">
        <p14:creationId xmlns:p14="http://schemas.microsoft.com/office/powerpoint/2010/main" val="15195539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548681"/>
            <a:ext cx="8352928" cy="5310118"/>
          </a:xfrm>
        </p:spPr>
        <p:txBody>
          <a:bodyPr>
            <a:noAutofit/>
          </a:bodyPr>
          <a:lstStyle/>
          <a:p>
            <a:r>
              <a:rPr lang="tr-TR" sz="2800" dirty="0"/>
              <a:t>Diğer önemli bir konu, endüstrinin konsantrasyonu ve rakiplerin sayısıdır. Rakip sayısının fazlalığı yoğun rekabet anlamına gelir. Firmanın ürünleri rakiplerinin ürünlerine çok benziyorsa yıkıcı rekabet kaçınılmazdır. Bundan kaçınmak için en doğru yol farklılaşmadır. . En istikrarlı ve kârlı pazarlar iki büyük ve birkaç küçük markayı barındıran pazarlardır. Buna karşılık birbirine yakın dört ya da beş markanın olduğu pazarlarda şiddetli rekabet olabilir. </a:t>
            </a:r>
          </a:p>
        </p:txBody>
      </p:sp>
    </p:spTree>
    <p:extLst>
      <p:ext uri="{BB962C8B-B14F-4D97-AF65-F5344CB8AC3E}">
        <p14:creationId xmlns:p14="http://schemas.microsoft.com/office/powerpoint/2010/main" val="28845770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620688"/>
            <a:ext cx="8640960" cy="5832647"/>
          </a:xfrm>
        </p:spPr>
        <p:txBody>
          <a:bodyPr>
            <a:normAutofit/>
          </a:bodyPr>
          <a:lstStyle/>
          <a:p>
            <a:r>
              <a:rPr lang="tr-TR" sz="2800" b="1" dirty="0"/>
              <a:t>Firmalar aynı endüstride faaliyetlerini sürdüren rakipleri kadar dolaylı ya da uzak rakipleri de takip etmelidirler. </a:t>
            </a:r>
            <a:r>
              <a:rPr lang="tr-TR" sz="2800" dirty="0"/>
              <a:t>Örneğin bir demir çelik firması, diğer demir çelik üreticileri kadar alüminyum, plastik imalatçılarının rekabetin de göz önünde bulundurmalıdır Çünkü bu malzemeler birçok endüstride demir çeliğin yerine geçmeye başlamıştır. </a:t>
            </a:r>
          </a:p>
          <a:p>
            <a:r>
              <a:rPr lang="tr-TR" sz="2800" dirty="0"/>
              <a:t>Bunlara ilaveten bir firma faaliyet sürdürdüğü endüstrideki mevcut ve potansiyel rakiplerinin hedeflerini, stratejilerini, güçlü ve zayıf yönlerini, tepki yollarını bilmek ve analiz etmek zorundadır. </a:t>
            </a:r>
          </a:p>
          <a:p>
            <a:endParaRPr lang="tr-TR" dirty="0"/>
          </a:p>
        </p:txBody>
      </p:sp>
    </p:spTree>
    <p:extLst>
      <p:ext uri="{BB962C8B-B14F-4D97-AF65-F5344CB8AC3E}">
        <p14:creationId xmlns:p14="http://schemas.microsoft.com/office/powerpoint/2010/main" val="665115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idx="1"/>
          </p:nvPr>
        </p:nvSpPr>
        <p:spPr>
          <a:xfrm>
            <a:off x="467544" y="1"/>
            <a:ext cx="8352928" cy="6858000"/>
          </a:xfrm>
        </p:spPr>
        <p:txBody>
          <a:bodyPr>
            <a:normAutofit/>
          </a:bodyPr>
          <a:lstStyle/>
          <a:p>
            <a:pPr marL="682625" indent="-681038" eaLnBrk="1" fontAlgn="auto" hangingPunct="1">
              <a:spcAft>
                <a:spcPts val="0"/>
              </a:spcAft>
              <a:buFont typeface="Wingdings 2"/>
              <a:buNone/>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800" b="1" u="sng" dirty="0" smtClean="0">
                <a:effectLst>
                  <a:outerShdw blurRad="38100" dist="38100" dir="2700000" algn="tl">
                    <a:srgbClr val="000000">
                      <a:alpha val="43137"/>
                    </a:srgbClr>
                  </a:outerShdw>
                </a:effectLst>
              </a:rPr>
              <a:t>KAMUOYU GRUPLARI</a:t>
            </a:r>
          </a:p>
          <a:p>
            <a:pPr marL="0" indent="1588">
              <a:spcAft>
                <a:spcPts val="0"/>
              </a:spcAft>
              <a:buNone/>
              <a:tabLst>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tr-TR" sz="2800" dirty="0" smtClean="0"/>
              <a:t>	</a:t>
            </a:r>
            <a:r>
              <a:rPr lang="tr-TR" sz="2800" dirty="0"/>
              <a:t>Demokratik toplumlarda kamuoyu, işletmelerin faaliyetlerini ve stratejilerini etkileyen önemli baskı gruplarıdır. </a:t>
            </a:r>
            <a:r>
              <a:rPr lang="tr-TR" sz="2800" b="1" dirty="0"/>
              <a:t>Kamuoyu grupları, finansal gruplar, medya, sivil toplum örgütleri, yasal grupları vb. olarak sıralanabilir. </a:t>
            </a:r>
            <a:r>
              <a:rPr lang="tr-TR" sz="2800" dirty="0"/>
              <a:t>Bu grupların olumlu referansları talebi artırırken olumsuz referansları talebi azaltabilir.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80729"/>
            <a:ext cx="7595003" cy="4878070"/>
          </a:xfrm>
        </p:spPr>
        <p:txBody>
          <a:bodyPr>
            <a:noAutofit/>
          </a:bodyPr>
          <a:lstStyle/>
          <a:p>
            <a:pPr algn="just"/>
            <a:r>
              <a:rPr lang="tr-TR" sz="2800" dirty="0"/>
              <a:t>Kamuoyu, tüketici gruplarının ürün ve hizmetlere, olaylara karşı tutum ve davranışları önemli ölçüde etkilemektedir. Bu durumda işletmelerin bu gruplarla iletişiminin iyi olması ve bu gruplar nezdinde itibarını artırması gereklidir. Bunun için firmaların hizmet ettiği pazarı istismar etmemeleri, ürün ve hizmet bileşenlerinin tatmin edici ve beklentilere uygun olması, değer temelli stratejiler üretmesi gereklidir.</a:t>
            </a:r>
          </a:p>
        </p:txBody>
      </p:sp>
    </p:spTree>
    <p:extLst>
      <p:ext uri="{BB962C8B-B14F-4D97-AF65-F5344CB8AC3E}">
        <p14:creationId xmlns:p14="http://schemas.microsoft.com/office/powerpoint/2010/main" val="4149847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09443" y="1124745"/>
            <a:ext cx="7125112" cy="4734054"/>
          </a:xfrm>
        </p:spPr>
        <p:txBody>
          <a:bodyPr>
            <a:normAutofit lnSpcReduction="10000"/>
          </a:bodyPr>
          <a:lstStyle/>
          <a:p>
            <a:pPr algn="ctr">
              <a:buNone/>
            </a:pPr>
            <a:r>
              <a:rPr lang="tr-TR" sz="3200" b="1" dirty="0" smtClean="0">
                <a:solidFill>
                  <a:schemeClr val="tx1"/>
                </a:solidFill>
              </a:rPr>
              <a:t>Makro Çevre</a:t>
            </a:r>
          </a:p>
          <a:p>
            <a:pPr algn="just"/>
            <a:r>
              <a:rPr lang="tr-TR" sz="2800" b="1" dirty="0" smtClean="0">
                <a:solidFill>
                  <a:schemeClr val="tx1"/>
                </a:solidFill>
              </a:rPr>
              <a:t>İşletmelerin güçlü bir pazarlama stratejisi geliştirebilmeleri ve uygulayabilmeleri için faaliyette bulundukları pazarın makro çevresindeki değişimleri analiz etmeleri gerekir.Makro çevre;işletmeleri kuşatan,faaliyette bulunmalarına sebep olan ve faaliyetlerini düzenleyen,şekillendiren demografik,ekonomik,</a:t>
            </a:r>
            <a:r>
              <a:rPr lang="tr-TR" sz="2800" b="1" dirty="0" err="1" smtClean="0">
                <a:solidFill>
                  <a:schemeClr val="tx1"/>
                </a:solidFill>
              </a:rPr>
              <a:t>sosyo</a:t>
            </a:r>
            <a:r>
              <a:rPr lang="tr-TR" sz="2800" b="1" dirty="0" smtClean="0">
                <a:solidFill>
                  <a:schemeClr val="tx1"/>
                </a:solidFill>
              </a:rPr>
              <a:t>-kültürel, teknolojik ekolojik ve politik ve yasal unsurların bütününü ifade eder.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675724"/>
            <a:ext cx="7955043" cy="5993636"/>
          </a:xfrm>
        </p:spPr>
        <p:txBody>
          <a:bodyPr/>
          <a:lstStyle/>
          <a:p>
            <a:pPr marL="0" indent="0">
              <a:tabLst>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dirty="0" smtClean="0">
                <a:solidFill>
                  <a:schemeClr val="bg1"/>
                </a:solidFill>
              </a:rPr>
              <a:t/>
            </a:r>
            <a:br>
              <a:rPr lang="tr-TR" dirty="0" smtClean="0">
                <a:solidFill>
                  <a:schemeClr val="bg1"/>
                </a:solidFill>
              </a:rPr>
            </a:br>
            <a:r>
              <a:rPr lang="tr-TR" dirty="0" smtClean="0"/>
              <a:t>Bu faktörlerin öngörülebilme ve denetleme yeteneği firmanın büyüklüğüne ve gücüne bağlıdır. </a:t>
            </a:r>
            <a:br>
              <a:rPr lang="tr-TR" dirty="0" smtClean="0"/>
            </a:br>
            <a:r>
              <a:rPr lang="tr-TR" dirty="0" smtClean="0"/>
              <a:t>Büyüklük ve güç arttıkça işletmenin denetleyeceği değişken sayısı da artar.</a:t>
            </a:r>
            <a:br>
              <a:rPr lang="tr-TR" dirty="0" smtClean="0"/>
            </a:br>
            <a:r>
              <a:rPr lang="tr-TR" dirty="0" smtClean="0"/>
              <a:t>Büyük işletmeler pazarı daha iyi denetleyebilirler. Ancak büyük küçük tüm firmaların yapmaları gereken şey çevresel faktörleri çok iyi izlemek ve değerlendirmektir. </a:t>
            </a:r>
            <a:br>
              <a:rPr lang="tr-TR" dirty="0" smtClean="0"/>
            </a:br>
            <a:endParaRPr lang="tr-TR" dirty="0"/>
          </a:p>
        </p:txBody>
      </p:sp>
      <p:pic>
        <p:nvPicPr>
          <p:cNvPr id="2050" name="Picture 2" descr="C:\Users\acer\Desktop\imagesCALK4ZYA.jpg"/>
          <p:cNvPicPr>
            <a:picLocks noGrp="1" noChangeAspect="1" noChangeArrowheads="1"/>
          </p:cNvPicPr>
          <p:nvPr>
            <p:ph idx="1"/>
          </p:nvPr>
        </p:nvPicPr>
        <p:blipFill>
          <a:blip r:embed="rId2" cstate="print"/>
          <a:srcRect/>
          <a:stretch>
            <a:fillRect/>
          </a:stretch>
        </p:blipFill>
        <p:spPr bwMode="auto">
          <a:xfrm>
            <a:off x="7775848" y="3861048"/>
            <a:ext cx="1368152" cy="299695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idx="1"/>
          </p:nvPr>
        </p:nvSpPr>
        <p:spPr>
          <a:xfrm>
            <a:off x="179512" y="188913"/>
            <a:ext cx="8784976" cy="6480447"/>
          </a:xfrm>
        </p:spPr>
        <p:txBody>
          <a:bodyPr>
            <a:noAutofit/>
          </a:bodyPr>
          <a:lstStyle/>
          <a:p>
            <a:pPr marL="0" indent="0" algn="just">
              <a:spcBef>
                <a:spcPts val="0"/>
              </a:spcBef>
              <a:spcAft>
                <a:spcPts val="0"/>
              </a:spcAft>
              <a:tabLst>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2800" b="1" dirty="0" smtClean="0">
                <a:solidFill>
                  <a:schemeClr val="tx1"/>
                </a:solidFill>
                <a:effectLst>
                  <a:outerShdw blurRad="38100" dist="38100" dir="2700000" algn="tl">
                    <a:srgbClr val="000000">
                      <a:alpha val="43137"/>
                    </a:srgbClr>
                  </a:outerShdw>
                </a:effectLst>
              </a:rPr>
              <a:t>İşletmelerin bir takım öngörülerde bulunabilmesi için öncelikli olarak makro çevre faktörlerinin fırsat ve tehditlerini belirlemeleri,ardından süreklilik analizi yapmaları gerekir.Son aşama ise öngörüleme ve buna bağlı senaryolar geliştirmedir.</a:t>
            </a:r>
          </a:p>
          <a:p>
            <a:pPr marL="0" indent="0" algn="just">
              <a:spcBef>
                <a:spcPts val="0"/>
              </a:spcBef>
              <a:spcAft>
                <a:spcPts val="0"/>
              </a:spcAft>
              <a:buNone/>
              <a:tabLst>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endParaRPr lang="tr-TR" sz="2800" b="1" dirty="0" smtClean="0">
              <a:effectLst>
                <a:outerShdw blurRad="38100" dist="38100" dir="2700000" algn="tl">
                  <a:srgbClr val="000000">
                    <a:alpha val="43137"/>
                  </a:srgbClr>
                </a:outerShdw>
              </a:effectLst>
            </a:endParaRPr>
          </a:p>
          <a:p>
            <a:pPr marL="0" indent="0" algn="just" eaLnBrk="1" hangingPunct="1">
              <a:spcBef>
                <a:spcPts val="0"/>
              </a:spcBef>
              <a:spcAft>
                <a:spcPts val="0"/>
              </a:spcAft>
              <a:tabLst>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2800" b="1" dirty="0" smtClean="0">
                <a:effectLst>
                  <a:outerShdw blurRad="38100" dist="38100" dir="2700000" algn="tl">
                    <a:srgbClr val="000000">
                      <a:alpha val="43137"/>
                    </a:srgbClr>
                  </a:outerShdw>
                </a:effectLst>
              </a:rPr>
              <a:t>Bazı durumlarda değişkenleri öngörmek veya engellemek mümkün olmayabilir; savaş,sel,deprem,ekonomik kriz vb. </a:t>
            </a:r>
          </a:p>
          <a:p>
            <a:pPr marL="0" indent="0" eaLnBrk="1" hangingPunct="1">
              <a:spcBef>
                <a:spcPts val="0"/>
              </a:spcBef>
              <a:spcAft>
                <a:spcPts val="0"/>
              </a:spcAft>
              <a:buNone/>
              <a:tabLst>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endParaRPr lang="tr-TR" sz="2400" b="1" dirty="0" smtClean="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980729"/>
            <a:ext cx="7522995" cy="4878070"/>
          </a:xfrm>
        </p:spPr>
        <p:txBody>
          <a:bodyPr/>
          <a:lstStyle/>
          <a:p>
            <a:pPr marL="0" indent="0" algn="just">
              <a:spcBef>
                <a:spcPts val="0"/>
              </a:spcBef>
              <a:spcAft>
                <a:spcPts val="0"/>
              </a:spcAft>
              <a:tabLst>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2800" b="1" dirty="0">
                <a:effectLst>
                  <a:outerShdw blurRad="38100" dist="38100" dir="2700000" algn="tl">
                    <a:srgbClr val="000000">
                      <a:alpha val="43137"/>
                    </a:srgbClr>
                  </a:outerShdw>
                </a:effectLst>
              </a:rPr>
              <a:t>Ayrıca hükümetlerin politikaları, sosyal yaşamdaki dinamizm</a:t>
            </a:r>
            <a:r>
              <a:rPr lang="tr-TR" sz="2800" b="1" dirty="0" smtClean="0">
                <a:effectLst>
                  <a:outerShdw blurRad="38100" dist="38100" dir="2700000" algn="tl">
                    <a:srgbClr val="000000">
                      <a:alpha val="43137"/>
                    </a:srgbClr>
                  </a:outerShdw>
                </a:effectLst>
              </a:rPr>
              <a:t>, değişen </a:t>
            </a:r>
            <a:r>
              <a:rPr lang="tr-TR" sz="2800" b="1" dirty="0">
                <a:effectLst>
                  <a:outerShdw blurRad="38100" dist="38100" dir="2700000" algn="tl">
                    <a:srgbClr val="000000">
                      <a:alpha val="43137"/>
                    </a:srgbClr>
                  </a:outerShdw>
                </a:effectLst>
              </a:rPr>
              <a:t>boş zamanı değerlendirme şekilleri</a:t>
            </a:r>
            <a:r>
              <a:rPr lang="tr-TR" sz="2800" b="1" dirty="0" smtClean="0">
                <a:effectLst>
                  <a:outerShdw blurRad="38100" dist="38100" dir="2700000" algn="tl">
                    <a:srgbClr val="000000">
                      <a:alpha val="43137"/>
                    </a:srgbClr>
                  </a:outerShdw>
                </a:effectLst>
              </a:rPr>
              <a:t>, alışveriş </a:t>
            </a:r>
            <a:r>
              <a:rPr lang="tr-TR" sz="2800" b="1" dirty="0">
                <a:effectLst>
                  <a:outerShdw blurRad="38100" dist="38100" dir="2700000" algn="tl">
                    <a:srgbClr val="000000">
                      <a:alpha val="43137"/>
                    </a:srgbClr>
                  </a:outerShdw>
                </a:effectLst>
              </a:rPr>
              <a:t>kültüründeki farklılaşma tüketici tercihlerindeki değişimleri tahmin etmeyi daha güç hale </a:t>
            </a:r>
            <a:r>
              <a:rPr lang="tr-TR" sz="2800" b="1" dirty="0" smtClean="0">
                <a:effectLst>
                  <a:outerShdw blurRad="38100" dist="38100" dir="2700000" algn="tl">
                    <a:srgbClr val="000000">
                      <a:alpha val="43137"/>
                    </a:srgbClr>
                  </a:outerShdw>
                </a:effectLst>
              </a:rPr>
              <a:t>getirebilir.</a:t>
            </a:r>
          </a:p>
          <a:p>
            <a:pPr marL="0" indent="0" algn="just">
              <a:spcBef>
                <a:spcPts val="0"/>
              </a:spcBef>
              <a:spcAft>
                <a:spcPts val="0"/>
              </a:spcAft>
              <a:buNone/>
              <a:tabLst>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endParaRPr lang="tr-TR" sz="2800" b="1" dirty="0">
              <a:effectLst>
                <a:outerShdw blurRad="38100" dist="38100" dir="2700000" algn="tl">
                  <a:srgbClr val="000000">
                    <a:alpha val="43137"/>
                  </a:srgbClr>
                </a:outerShdw>
              </a:effectLst>
            </a:endParaRPr>
          </a:p>
          <a:p>
            <a:pPr marL="0" indent="0" algn="just">
              <a:spcBef>
                <a:spcPts val="0"/>
              </a:spcBef>
              <a:spcAft>
                <a:spcPts val="0"/>
              </a:spcAft>
              <a:tabLst>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2800" b="1" dirty="0">
                <a:effectLst>
                  <a:outerShdw blurRad="38100" dist="38100" dir="2700000" algn="tl">
                    <a:srgbClr val="000000">
                      <a:alpha val="43137"/>
                    </a:srgbClr>
                  </a:outerShdw>
                </a:effectLst>
              </a:rPr>
              <a:t> Diğer taraftan rakipler ,tedarikçiler ve aracıların beklentilerinde de değişmeler meydana gelmektedir. Tüm bu etkenler pazarlama çevresini izlemenin ve değerlendirmenin ne kadar önemli olduğunu göstermektedir. </a:t>
            </a:r>
          </a:p>
          <a:p>
            <a:endParaRPr lang="tr-TR" dirty="0"/>
          </a:p>
        </p:txBody>
      </p:sp>
    </p:spTree>
    <p:extLst>
      <p:ext uri="{BB962C8B-B14F-4D97-AF65-F5344CB8AC3E}">
        <p14:creationId xmlns:p14="http://schemas.microsoft.com/office/powerpoint/2010/main" val="558092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971600" y="260350"/>
            <a:ext cx="8172400" cy="6597650"/>
          </a:xfrm>
        </p:spPr>
        <p:txBody>
          <a:bodyPr/>
          <a:lstStyle/>
          <a:p>
            <a:pPr marL="677863" indent="-677863" eaLnBrk="1" hangingPunct="1">
              <a:buFont typeface="Wingdings 2" panose="05020102010507070707" pitchFamily="18" charset="2"/>
              <a:buNone/>
              <a:tabLst>
                <a:tab pos="6778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3200" dirty="0" smtClean="0"/>
              <a:t>Makro Çevreyi Oluşturan Değişkenler Şöyledir:</a:t>
            </a:r>
          </a:p>
          <a:p>
            <a:pPr marL="677863" indent="-677863" eaLnBrk="1" hangingPunct="1">
              <a:buFont typeface="Wingdings 2" panose="05020102010507070707" pitchFamily="18" charset="2"/>
              <a:buNone/>
              <a:tabLst>
                <a:tab pos="6778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endParaRPr lang="tr-TR" sz="3200" dirty="0" smtClean="0"/>
          </a:p>
          <a:p>
            <a:pPr marL="677863" indent="-677863" eaLnBrk="1" hangingPunct="1">
              <a:tabLst>
                <a:tab pos="6778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3200" dirty="0" smtClean="0"/>
              <a:t>Demografik faktörler</a:t>
            </a:r>
          </a:p>
          <a:p>
            <a:pPr marL="677863" indent="-677863" eaLnBrk="1" hangingPunct="1">
              <a:tabLst>
                <a:tab pos="6778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3200" dirty="0" smtClean="0"/>
              <a:t>Ekonomik faktörler</a:t>
            </a:r>
          </a:p>
          <a:p>
            <a:pPr marL="677863" indent="-677863" eaLnBrk="1" hangingPunct="1">
              <a:tabLst>
                <a:tab pos="6778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3200" dirty="0" smtClean="0"/>
              <a:t>Sosyal ve kültürel faktörler</a:t>
            </a:r>
          </a:p>
          <a:p>
            <a:pPr marL="677863" indent="-677863" eaLnBrk="1" hangingPunct="1">
              <a:tabLst>
                <a:tab pos="6778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3200" dirty="0" smtClean="0"/>
              <a:t>Teknolojik faktörler </a:t>
            </a:r>
          </a:p>
          <a:p>
            <a:pPr marL="677863" indent="-677863" eaLnBrk="1" hangingPunct="1">
              <a:tabLst>
                <a:tab pos="6778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3200" dirty="0" smtClean="0"/>
              <a:t>Politik ve yasal faktörler</a:t>
            </a:r>
          </a:p>
          <a:p>
            <a:pPr marL="677863" indent="-677863" eaLnBrk="1" hangingPunct="1">
              <a:tabLst>
                <a:tab pos="677863"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 pos="9318625" algn="l"/>
              </a:tabLst>
            </a:pPr>
            <a:r>
              <a:rPr lang="tr-TR" sz="3200" dirty="0" smtClean="0"/>
              <a:t>Doğal çevre faktörleri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1">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Özel 1">
      <a:majorFont>
        <a:latin typeface="Tempus Sans ITC"/>
        <a:ea typeface=""/>
        <a:cs typeface=""/>
      </a:majorFont>
      <a:minorFont>
        <a:latin typeface="Tempus Sans ITC"/>
        <a:ea typeface=""/>
        <a:cs typeface=""/>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5420</TotalTime>
  <Words>2332</Words>
  <Application>Microsoft Office PowerPoint</Application>
  <PresentationFormat>Ekran Gösterisi (4:3)</PresentationFormat>
  <Paragraphs>156</Paragraphs>
  <Slides>46</Slides>
  <Notes>16</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46</vt:i4>
      </vt:variant>
    </vt:vector>
  </HeadingPairs>
  <TitlesOfParts>
    <vt:vector size="53" baseType="lpstr">
      <vt:lpstr>Arial</vt:lpstr>
      <vt:lpstr>Courier New</vt:lpstr>
      <vt:lpstr>Tempus Sans ITC</vt:lpstr>
      <vt:lpstr>Times New Roman</vt:lpstr>
      <vt:lpstr>Trebuchet MS</vt:lpstr>
      <vt:lpstr>Wingdings 2</vt:lpstr>
      <vt:lpstr>Tema1</vt:lpstr>
      <vt:lpstr>Ünite 7  Pazarlama Çevresi </vt:lpstr>
      <vt:lpstr>PowerPoint Sunusu</vt:lpstr>
      <vt:lpstr>PowerPoint Sunusu</vt:lpstr>
      <vt:lpstr>PowerPoint Sunusu</vt:lpstr>
      <vt:lpstr>PowerPoint Sunusu</vt:lpstr>
      <vt:lpstr> Bu faktörlerin öngörülebilme ve denetleme yeteneği firmanın büyüklüğüne ve gücüne bağlıdır.  Büyüklük ve güç arttıkça işletmenin denetleyeceği değişken sayısı da artar. Büyük işletmeler pazarı daha iyi denetleyebilirler. Ancak büyük küçük tüm firmaların yapmaları gereken şey çevresel faktörleri çok iyi izlemek ve değerlendirmektir.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Mikro Çevre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asus-pc</cp:lastModifiedBy>
  <cp:revision>760</cp:revision>
  <cp:lastPrinted>1601-01-01T00:00:00Z</cp:lastPrinted>
  <dcterms:created xsi:type="dcterms:W3CDTF">2010-05-23T14:28:12Z</dcterms:created>
  <dcterms:modified xsi:type="dcterms:W3CDTF">2019-09-21T11:14:38Z</dcterms:modified>
</cp:coreProperties>
</file>